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17"/>
  </p:notesMasterIdLst>
  <p:handoutMasterIdLst>
    <p:handoutMasterId r:id="rId18"/>
  </p:handoutMasterIdLst>
  <p:sldIdLst>
    <p:sldId id="257" r:id="rId3"/>
    <p:sldId id="271" r:id="rId4"/>
    <p:sldId id="272" r:id="rId5"/>
    <p:sldId id="273" r:id="rId6"/>
    <p:sldId id="284" r:id="rId7"/>
    <p:sldId id="285" r:id="rId8"/>
    <p:sldId id="279" r:id="rId9"/>
    <p:sldId id="280" r:id="rId10"/>
    <p:sldId id="281" r:id="rId11"/>
    <p:sldId id="282" r:id="rId12"/>
    <p:sldId id="283" r:id="rId13"/>
    <p:sldId id="274" r:id="rId14"/>
    <p:sldId id="275" r:id="rId15"/>
    <p:sldId id="286" r:id="rId16"/>
  </p:sldIdLst>
  <p:sldSz cx="12192000" cy="6858000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89911" autoAdjust="0"/>
  </p:normalViewPr>
  <p:slideViewPr>
    <p:cSldViewPr snapToGrid="0">
      <p:cViewPr varScale="1">
        <p:scale>
          <a:sx n="69" d="100"/>
          <a:sy n="69" d="100"/>
        </p:scale>
        <p:origin x="504" y="77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278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3698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4/5/2016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3" y="3271381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 userDrawn="1"/>
        </p:nvSpPr>
        <p:spPr>
          <a:xfrm>
            <a:off x="0" y="0"/>
            <a:ext cx="12192000" cy="235126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1" y="136149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1" y="3732904"/>
            <a:ext cx="12192001" cy="8330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940800" y="5217036"/>
            <a:ext cx="1280160" cy="45720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E708F12-96AD-4ED4-8132-A78F5E42C1F5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7213600" y="5217036"/>
            <a:ext cx="1727200" cy="45720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6631" y="257799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tx2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/>
              <a:t>Faceți clic pentru a edita stilul de subtitlu coordonator</a:t>
            </a:r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305066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11831300" y="-2001"/>
            <a:ext cx="358823" cy="621792"/>
            <a:chOff x="11831300" y="-2001"/>
            <a:chExt cx="358823" cy="621792"/>
          </a:xfrm>
        </p:grpSpPr>
        <p:sp>
          <p:nvSpPr>
            <p:cNvPr id="33" name="Rectangle 32"/>
            <p:cNvSpPr/>
            <p:nvPr/>
          </p:nvSpPr>
          <p:spPr bwMode="invGray">
            <a:xfrm>
              <a:off x="12113288" y="-2001"/>
              <a:ext cx="76835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4" name="Rectangle 33"/>
            <p:cNvSpPr/>
            <p:nvPr/>
          </p:nvSpPr>
          <p:spPr bwMode="invGray">
            <a:xfrm>
              <a:off x="12059308" y="-2001"/>
              <a:ext cx="36576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5" name="Rectangle 34"/>
            <p:cNvSpPr/>
            <p:nvPr/>
          </p:nvSpPr>
          <p:spPr bwMode="invGray">
            <a:xfrm>
              <a:off x="12033904" y="-2001"/>
              <a:ext cx="12192" cy="621792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6" name="Rectangle 35"/>
            <p:cNvSpPr/>
            <p:nvPr/>
          </p:nvSpPr>
          <p:spPr bwMode="invGray">
            <a:xfrm>
              <a:off x="11967231" y="-2001"/>
              <a:ext cx="36576" cy="621792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7" name="Rectangle 36"/>
            <p:cNvSpPr/>
            <p:nvPr/>
          </p:nvSpPr>
          <p:spPr bwMode="invGray">
            <a:xfrm>
              <a:off x="11887569" y="380"/>
              <a:ext cx="73152" cy="58521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8" name="Rectangle 37"/>
            <p:cNvSpPr/>
            <p:nvPr/>
          </p:nvSpPr>
          <p:spPr bwMode="invGray">
            <a:xfrm>
              <a:off x="11831300" y="380"/>
              <a:ext cx="12192" cy="585216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</p:grpSp>
      <p:pic>
        <p:nvPicPr>
          <p:cNvPr id="41" name="Picture 40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"/>
          <a:stretch/>
        </p:blipFill>
        <p:spPr>
          <a:xfrm>
            <a:off x="565523" y="404510"/>
            <a:ext cx="3486226" cy="72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7B7FA170-8299-44AD-AEEF-FC686C3D7804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2231763A-68EC-4ECD-9620-D9FE9CDDD622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t>4/5/2016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/>
              <a:t>Editați stilurile de text coordonator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19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800">
                <a:latin typeface="Trebuchet MS" panose="020B0603020202020204" pitchFamily="34" charset="0"/>
              </a:defRPr>
            </a:lvl4pPr>
            <a:lvl5pPr>
              <a:defRPr sz="1800"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19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800">
                <a:latin typeface="Trebuchet MS" panose="020B0603020202020204" pitchFamily="34" charset="0"/>
              </a:defRPr>
            </a:lvl4pPr>
            <a:lvl5pPr>
              <a:defRPr sz="1800"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8170CBBB-D1D1-4386-A5E9-07F3477B78F3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  <a:latin typeface="Trebuchet MS" panose="020B0603020202020204" pitchFamily="34" charset="0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/>
              <a:t>Editați stilurile de text coordonator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>
                <a:latin typeface="Trebuchet MS" panose="020B0603020202020204" pitchFamily="34" charset="0"/>
              </a:defRPr>
            </a:lvl1pPr>
            <a:lvl2pPr>
              <a:defRPr sz="20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/>
              <a:t>Editați stilurile de text coordonator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t>4/5/2016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566400" y="704088"/>
            <a:ext cx="1016000" cy="36576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B9234BD7-6953-492C-921B-E68B2D7F14C8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35A17D9B-D4D3-4E23-88DF-2E354FA43196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1101970"/>
            <a:ext cx="6803136" cy="5489330"/>
          </a:xfrm>
        </p:spPr>
        <p:txBody>
          <a:bodyPr/>
          <a:lstStyle>
            <a:lvl1pPr>
              <a:defRPr sz="3200">
                <a:latin typeface="Trebuchet MS" panose="020B0603020202020204" pitchFamily="34" charset="0"/>
              </a:defRPr>
            </a:lvl1pPr>
            <a:lvl2pPr>
              <a:defRPr sz="2800">
                <a:latin typeface="Trebuchet MS" panose="020B0603020202020204" pitchFamily="34" charset="0"/>
              </a:defRPr>
            </a:lvl2pPr>
            <a:lvl3pPr>
              <a:defRPr sz="2400">
                <a:latin typeface="Trebuchet MS" panose="020B0603020202020204" pitchFamily="34" charset="0"/>
              </a:defRPr>
            </a:lvl3pPr>
            <a:lvl4pPr>
              <a:defRPr sz="2000">
                <a:latin typeface="Trebuchet MS" panose="020B0603020202020204" pitchFamily="34" charset="0"/>
              </a:defRPr>
            </a:lvl4pPr>
            <a:lvl5pPr>
              <a:defRPr sz="2000">
                <a:latin typeface="Trebuchet MS" panose="020B0603020202020204" pitchFamily="34" charset="0"/>
              </a:defRPr>
            </a:lvl5pPr>
          </a:lstStyle>
          <a:p>
            <a:pPr lvl="0" eaLnBrk="1" latinLnBrk="0" hangingPunct="1"/>
            <a:r>
              <a:rPr lang="ro-RO"/>
              <a:t>Editați stilurile de text coordonator</a:t>
            </a:r>
          </a:p>
          <a:p>
            <a:pPr lvl="1" eaLnBrk="1" latinLnBrk="0" hangingPunct="1"/>
            <a:r>
              <a:rPr lang="ro-RO"/>
              <a:t>Al doilea nivel</a:t>
            </a:r>
          </a:p>
          <a:p>
            <a:pPr lvl="2" eaLnBrk="1" latinLnBrk="0" hangingPunct="1"/>
            <a:r>
              <a:rPr lang="ro-RO"/>
              <a:t>Al treilea nivel</a:t>
            </a:r>
          </a:p>
          <a:p>
            <a:pPr lvl="3" eaLnBrk="1" latinLnBrk="0" hangingPunct="1"/>
            <a:r>
              <a:rPr lang="ro-RO"/>
              <a:t>Al patrulea nivel</a:t>
            </a:r>
          </a:p>
          <a:p>
            <a:pPr lvl="4" eaLnBrk="1" latinLnBrk="0" hangingPunct="1"/>
            <a:r>
              <a:rPr lang="ro-RO"/>
              <a:t>Al cincilea nivel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/>
          <a:lstStyle>
            <a:lvl1pPr marL="9144" indent="0">
              <a:buNone/>
              <a:defRPr sz="1400">
                <a:latin typeface="Trebuchet MS" panose="020B0603020202020204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/>
              <a:t>Editați stilurile de text coordonator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541F67C5-D04E-4576-B61C-12ABA14BBD6C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Faceți clic pe pictogramă pentru a adăuga o imagine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>
                <a:latin typeface="Trebuchet MS" panose="020B0603020202020204" pitchFamily="34" charset="0"/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o-RO"/>
              <a:t>Editați stilurile de text coordonator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>
                <a:latin typeface="Trebuchet MS" panose="020B0603020202020204" pitchFamily="34" charset="0"/>
              </a:defRPr>
            </a:lvl1pPr>
          </a:lstStyle>
          <a:p>
            <a:r>
              <a:rPr kumimoji="0" lang="ro-RO"/>
              <a:t>Clic pentru editare stil titlu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0"/>
            <a:ext cx="12192000" cy="235126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30" name="Rectangle 29"/>
          <p:cNvSpPr/>
          <p:nvPr/>
        </p:nvSpPr>
        <p:spPr>
          <a:xfrm>
            <a:off x="1" y="136149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1831300" y="-2001"/>
            <a:ext cx="358823" cy="621792"/>
            <a:chOff x="11831300" y="-2001"/>
            <a:chExt cx="358823" cy="621792"/>
          </a:xfrm>
        </p:grpSpPr>
        <p:sp>
          <p:nvSpPr>
            <p:cNvPr id="35" name="Rectangle 34"/>
            <p:cNvSpPr/>
            <p:nvPr/>
          </p:nvSpPr>
          <p:spPr bwMode="invGray">
            <a:xfrm>
              <a:off x="12113288" y="-2001"/>
              <a:ext cx="76835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6" name="Rectangle 35"/>
            <p:cNvSpPr/>
            <p:nvPr/>
          </p:nvSpPr>
          <p:spPr bwMode="invGray">
            <a:xfrm>
              <a:off x="12059308" y="-2001"/>
              <a:ext cx="36576" cy="621792"/>
            </a:xfrm>
            <a:prstGeom prst="rect">
              <a:avLst/>
            </a:prstGeom>
            <a:solidFill>
              <a:srgbClr val="FFFFFF">
                <a:alpha val="65098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7" name="Rectangle 36"/>
            <p:cNvSpPr/>
            <p:nvPr/>
          </p:nvSpPr>
          <p:spPr bwMode="invGray">
            <a:xfrm>
              <a:off x="12033904" y="-2001"/>
              <a:ext cx="12192" cy="621792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8" name="Rectangle 37"/>
            <p:cNvSpPr/>
            <p:nvPr/>
          </p:nvSpPr>
          <p:spPr bwMode="invGray">
            <a:xfrm>
              <a:off x="11967231" y="-2001"/>
              <a:ext cx="36576" cy="621792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39" name="Rectangle 38"/>
            <p:cNvSpPr/>
            <p:nvPr/>
          </p:nvSpPr>
          <p:spPr bwMode="invGray">
            <a:xfrm>
              <a:off x="11887569" y="380"/>
              <a:ext cx="73152" cy="58521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  <p:sp>
          <p:nvSpPr>
            <p:cNvPr id="40" name="Rectangle 39"/>
            <p:cNvSpPr/>
            <p:nvPr/>
          </p:nvSpPr>
          <p:spPr bwMode="invGray">
            <a:xfrm>
              <a:off x="11831300" y="380"/>
              <a:ext cx="12192" cy="585216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 sz="1800" dirty="0"/>
            </a:p>
          </p:txBody>
        </p:sp>
      </p:grp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latin typeface="Trebuchet MS" panose="020B0603020202020204" pitchFamily="34" charset="0"/>
              </a:defRPr>
            </a:lvl1pPr>
          </a:lstStyle>
          <a:p>
            <a:fld id="{C20F09E4-6EA4-4BF3-9FC8-FF40373B88E6}" type="datetime1">
              <a:rPr lang="en-US" smtClean="0"/>
              <a:pPr/>
              <a:t>4/5/2016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latin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99880" y="585428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o-RO"/>
              <a:t>Clic pentru editare stil titlu</a:t>
            </a:r>
            <a:endParaRPr kumimoji="0"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"/>
          <a:stretch/>
        </p:blipFill>
        <p:spPr>
          <a:xfrm>
            <a:off x="565523" y="404510"/>
            <a:ext cx="3486226" cy="72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ro-RO" dirty="0" smtClean="0"/>
              <a:t>lan</a:t>
            </a:r>
            <a:r>
              <a:rPr lang="en-US" dirty="0" err="1" smtClean="0"/>
              <a:t>ul</a:t>
            </a:r>
            <a:r>
              <a:rPr lang="ro-RO" dirty="0" smtClean="0"/>
              <a:t>-cadru </a:t>
            </a:r>
            <a:r>
              <a:rPr lang="ro-RO" dirty="0"/>
              <a:t>pentru gimnaziu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91376" y="4092498"/>
            <a:ext cx="771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5 </a:t>
            </a:r>
            <a:r>
              <a:rPr lang="ro-RO" sz="2400" b="1" dirty="0" smtClean="0"/>
              <a:t>aprilie</a:t>
            </a:r>
            <a:r>
              <a:rPr lang="en-US" sz="2400" b="1" dirty="0" smtClean="0"/>
              <a:t> 2016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996950"/>
            <a:ext cx="8761413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CLASA </a:t>
            </a:r>
            <a:r>
              <a:rPr lang="ro-RO" dirty="0"/>
              <a:t>A VII-a: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791737" y="2397512"/>
            <a:ext cx="10738623" cy="374680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o-RO" altLang="ro-RO" dirty="0" smtClean="0"/>
              <a:t>O nouă </a:t>
            </a:r>
            <a:r>
              <a:rPr lang="ro-RO" altLang="ro-RO" dirty="0"/>
              <a:t>disciplină, care continuă studiul de la clasa a </a:t>
            </a:r>
            <a:r>
              <a:rPr lang="ro-RO" altLang="ro-RO" dirty="0" smtClean="0"/>
              <a:t>VI-a</a:t>
            </a:r>
            <a:r>
              <a:rPr lang="ro-RO" altLang="ro-RO" dirty="0"/>
              <a:t>: </a:t>
            </a:r>
            <a:r>
              <a:rPr lang="ro-RO" altLang="ro-RO" b="1" i="1" dirty="0"/>
              <a:t>Informatică și TIC</a:t>
            </a:r>
          </a:p>
          <a:p>
            <a:pPr algn="just"/>
            <a:r>
              <a:rPr lang="ro-RO" altLang="ro-RO" dirty="0" smtClean="0"/>
              <a:t>Este </a:t>
            </a:r>
            <a:r>
              <a:rPr lang="ro-RO" altLang="ro-RO" dirty="0"/>
              <a:t>introdusă </a:t>
            </a:r>
            <a:r>
              <a:rPr lang="ro-RO" b="1" i="1" dirty="0"/>
              <a:t>educaţia pentru cetăţenie democratică</a:t>
            </a:r>
            <a:r>
              <a:rPr lang="ro-RO" dirty="0"/>
              <a:t>, inclusiv elemente de educație </a:t>
            </a:r>
            <a:r>
              <a:rPr lang="ro-RO" dirty="0" smtClean="0"/>
              <a:t>juridică- </a:t>
            </a:r>
            <a:r>
              <a:rPr lang="ro-RO" altLang="ro-RO" dirty="0" smtClean="0"/>
              <a:t>în </a:t>
            </a:r>
            <a:r>
              <a:rPr lang="ro-RO" altLang="ro-RO" dirty="0"/>
              <a:t>cadrul disciplinei </a:t>
            </a:r>
            <a:r>
              <a:rPr lang="ro-RO" altLang="ro-RO" i="1" dirty="0"/>
              <a:t>Educație </a:t>
            </a:r>
            <a:r>
              <a:rPr lang="ro-RO" altLang="ro-RO" i="1" dirty="0" smtClean="0"/>
              <a:t>socială</a:t>
            </a:r>
            <a:endParaRPr lang="ro-RO" altLang="ro-RO" dirty="0"/>
          </a:p>
          <a:p>
            <a:pPr algn="just"/>
            <a:r>
              <a:rPr lang="ro-RO" altLang="ro-RO" dirty="0"/>
              <a:t>Se introduce disciplina </a:t>
            </a:r>
            <a:r>
              <a:rPr lang="ro-RO" b="1" i="1" dirty="0"/>
              <a:t>Elemente de limbă latină și de cultură </a:t>
            </a:r>
            <a:r>
              <a:rPr lang="ro-RO" b="1" i="1" dirty="0" smtClean="0"/>
              <a:t>romanică</a:t>
            </a:r>
          </a:p>
          <a:p>
            <a:pPr algn="just"/>
            <a:r>
              <a:rPr lang="ro-RO" altLang="ro-RO" b="1" i="1" dirty="0"/>
              <a:t>Educație tehnologică și aplicații practice: accent pus pe latura </a:t>
            </a:r>
            <a:r>
              <a:rPr lang="ro-RO" altLang="ro-RO" b="1" i="1" dirty="0" smtClean="0"/>
              <a:t>aplicativă</a:t>
            </a:r>
            <a:endParaRPr lang="ro-RO" altLang="ro-RO" b="1" i="1" dirty="0"/>
          </a:p>
          <a:p>
            <a:pPr algn="just"/>
            <a:r>
              <a:rPr lang="ro-RO" altLang="ro-RO" b="1" i="1" dirty="0"/>
              <a:t>Ponderea CDS crește, numărul maxim alocat fiind de 3 ore pe săptămână</a:t>
            </a:r>
            <a:r>
              <a:rPr lang="ro-RO" altLang="ro-RO" dirty="0"/>
              <a:t> (se păstrează alocarea de minim o oră pentru CDS integrat)</a:t>
            </a:r>
          </a:p>
        </p:txBody>
      </p:sp>
    </p:spTree>
    <p:extLst>
      <p:ext uri="{BB962C8B-B14F-4D97-AF65-F5344CB8AC3E}">
        <p14:creationId xmlns:p14="http://schemas.microsoft.com/office/powerpoint/2010/main" val="353966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996950"/>
            <a:ext cx="8761413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CLASA </a:t>
            </a:r>
            <a:r>
              <a:rPr lang="ro-RO" dirty="0"/>
              <a:t>A VIII-a: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028701" y="2352908"/>
            <a:ext cx="10412450" cy="382486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o-RO" altLang="ro-RO" dirty="0"/>
              <a:t>Nouă disciplină, care continuă studiul de la clasa a </a:t>
            </a:r>
            <a:r>
              <a:rPr lang="ro-RO" altLang="ro-RO" dirty="0" smtClean="0"/>
              <a:t>VII-a</a:t>
            </a:r>
            <a:r>
              <a:rPr lang="ro-RO" altLang="ro-RO" dirty="0"/>
              <a:t>: </a:t>
            </a:r>
            <a:r>
              <a:rPr lang="ro-RO" altLang="ro-RO" b="1" i="1" dirty="0"/>
              <a:t>Informatică și TIC</a:t>
            </a:r>
          </a:p>
          <a:p>
            <a:pPr algn="just"/>
            <a:r>
              <a:rPr lang="ro-RO" altLang="ro-RO" dirty="0" smtClean="0"/>
              <a:t>Este </a:t>
            </a:r>
            <a:r>
              <a:rPr lang="ro-RO" altLang="ro-RO" dirty="0"/>
              <a:t>introdusă </a:t>
            </a:r>
            <a:r>
              <a:rPr lang="ro-RO" altLang="ro-RO" b="1" i="1" dirty="0"/>
              <a:t>educația </a:t>
            </a:r>
            <a:r>
              <a:rPr lang="ro-RO" altLang="ro-RO" b="1" i="1" dirty="0" smtClean="0"/>
              <a:t>financiar-economică și antreprenoriatul- </a:t>
            </a:r>
            <a:r>
              <a:rPr lang="ro-RO" altLang="ro-RO" dirty="0" smtClean="0"/>
              <a:t>în </a:t>
            </a:r>
            <a:r>
              <a:rPr lang="ro-RO" altLang="ro-RO" dirty="0"/>
              <a:t>cadrul disciplinei </a:t>
            </a:r>
            <a:r>
              <a:rPr lang="ro-RO" altLang="ro-RO" i="1" dirty="0"/>
              <a:t>Educație </a:t>
            </a:r>
            <a:r>
              <a:rPr lang="ro-RO" altLang="ro-RO" i="1" dirty="0" smtClean="0"/>
              <a:t>socială</a:t>
            </a:r>
            <a:endParaRPr lang="ro-RO" altLang="ro-RO" dirty="0"/>
          </a:p>
          <a:p>
            <a:pPr algn="just"/>
            <a:r>
              <a:rPr lang="ro-RO" altLang="ro-RO" dirty="0"/>
              <a:t>Este asigurată o alocare de o oră pe săptămână pentru ambele discipline din aria Arte (</a:t>
            </a:r>
            <a:r>
              <a:rPr lang="ro-RO" altLang="ro-RO" i="1" dirty="0"/>
              <a:t>Muzică</a:t>
            </a:r>
            <a:r>
              <a:rPr lang="ro-RO" altLang="ro-RO" dirty="0"/>
              <a:t> și </a:t>
            </a:r>
            <a:r>
              <a:rPr lang="ro-RO" altLang="ro-RO" i="1" dirty="0"/>
              <a:t>Arte plastice</a:t>
            </a:r>
            <a:r>
              <a:rPr lang="ro-RO" altLang="ro-RO" dirty="0"/>
              <a:t>)</a:t>
            </a:r>
          </a:p>
          <a:p>
            <a:pPr algn="just"/>
            <a:r>
              <a:rPr lang="ro-RO" altLang="ro-RO" b="1" i="1" dirty="0" smtClean="0"/>
              <a:t>Consiliere </a:t>
            </a:r>
            <a:r>
              <a:rPr lang="ro-RO" altLang="ro-RO" b="1" i="1" dirty="0"/>
              <a:t>și dezvoltare personală </a:t>
            </a:r>
            <a:r>
              <a:rPr lang="ro-RO" altLang="ro-RO" dirty="0"/>
              <a:t>are </a:t>
            </a:r>
            <a:r>
              <a:rPr lang="ro-RO" altLang="ro-RO" dirty="0" smtClean="0"/>
              <a:t>o </a:t>
            </a:r>
            <a:r>
              <a:rPr lang="ro-RO" altLang="ro-RO" dirty="0"/>
              <a:t>centrare puternică pe orientarea școlară </a:t>
            </a:r>
            <a:endParaRPr lang="ro-RO" altLang="ro-RO" dirty="0" smtClean="0"/>
          </a:p>
          <a:p>
            <a:pPr algn="just"/>
            <a:r>
              <a:rPr lang="ro-RO" altLang="ro-RO" b="1" i="1" dirty="0"/>
              <a:t>Educație tehnologică și aplicații practice: </a:t>
            </a:r>
            <a:r>
              <a:rPr lang="ro-RO" altLang="ro-RO" dirty="0"/>
              <a:t>accent pus pe latura </a:t>
            </a:r>
            <a:r>
              <a:rPr lang="ro-RO" altLang="ro-RO" dirty="0" smtClean="0"/>
              <a:t>aplicativă</a:t>
            </a:r>
            <a:endParaRPr lang="ro-RO" altLang="ro-RO" dirty="0"/>
          </a:p>
          <a:p>
            <a:pPr algn="just"/>
            <a:r>
              <a:rPr lang="ro-RO" altLang="ro-RO" b="1" i="1" dirty="0"/>
              <a:t>Crește ponderea maximă de ore din CDS la 4</a:t>
            </a:r>
            <a:r>
              <a:rPr lang="ro-RO" altLang="ro-RO" b="1" i="1" dirty="0" smtClean="0"/>
              <a:t> ore/ </a:t>
            </a:r>
            <a:r>
              <a:rPr lang="ro-RO" altLang="ro-RO" b="1" i="1" dirty="0"/>
              <a:t>săptămână </a:t>
            </a:r>
            <a:r>
              <a:rPr lang="ro-RO" altLang="ro-RO" dirty="0"/>
              <a:t>(se păstrează alocarea de minim o oră pentru CDS integrat)</a:t>
            </a:r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89852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287868" y="955337"/>
            <a:ext cx="8534400" cy="1506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Concluzii: </a:t>
            </a:r>
            <a:endParaRPr lang="ro-RO" dirty="0"/>
          </a:p>
        </p:txBody>
      </p:sp>
      <p:sp>
        <p:nvSpPr>
          <p:cNvPr id="6147" name="Substituent conținut 2"/>
          <p:cNvSpPr>
            <a:spLocks noGrp="1"/>
          </p:cNvSpPr>
          <p:nvPr>
            <p:ph idx="1"/>
          </p:nvPr>
        </p:nvSpPr>
        <p:spPr>
          <a:xfrm>
            <a:off x="927945" y="2263775"/>
            <a:ext cx="10669323" cy="4594225"/>
          </a:xfrm>
        </p:spPr>
        <p:txBody>
          <a:bodyPr rtlCol="0">
            <a:normAutofit/>
          </a:bodyPr>
          <a:lstStyle/>
          <a:p>
            <a:pPr marL="0" indent="0" algn="just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1800" dirty="0"/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3200" dirty="0"/>
              <a:t>Reechilibrarea ponderii diferitelor ariilor curriculare (de exemplu, Om și societate)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3200" dirty="0"/>
              <a:t>Creșterea ponderii CDS (1-3 ore în clasele V-VII și 1-4 ore în clasa a VIII-a) 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3200" dirty="0"/>
              <a:t>Introducerea unei noi discipline (</a:t>
            </a:r>
            <a:r>
              <a:rPr lang="ro-RO" altLang="ro-RO" sz="3200" i="1" dirty="0"/>
              <a:t>Informatică și TIC) 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3200" dirty="0"/>
              <a:t>Asigurarea studierii unor discipline în toți anii de gimnaziu (de ex</a:t>
            </a:r>
            <a:r>
              <a:rPr lang="ro-RO" altLang="ro-RO" sz="3200" i="1" dirty="0"/>
              <a:t>. Educație socială</a:t>
            </a:r>
            <a:r>
              <a:rPr lang="ro-RO" altLang="ro-RO" sz="3200" dirty="0"/>
              <a:t>, </a:t>
            </a:r>
            <a:r>
              <a:rPr lang="en-US" altLang="ro-RO" sz="3200" i="1" dirty="0" err="1"/>
              <a:t>Educa</a:t>
            </a:r>
            <a:r>
              <a:rPr lang="ro-RO" altLang="ro-RO" sz="3200" i="1" dirty="0"/>
              <a:t>ţie plastică</a:t>
            </a:r>
            <a:r>
              <a:rPr lang="ro-RO" altLang="ro-RO" sz="3200" dirty="0"/>
              <a:t>, </a:t>
            </a:r>
            <a:r>
              <a:rPr lang="ro-RO" altLang="ro-RO" sz="3200" i="1" dirty="0"/>
              <a:t>Educaţie muzicală</a:t>
            </a:r>
            <a:r>
              <a:rPr lang="ro-RO" altLang="ro-RO" sz="3200" dirty="0" smtClean="0"/>
              <a:t>)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3200" dirty="0" smtClean="0"/>
              <a:t>Accent pus pe latura practică, pe competențe, nu pe conținuturi </a:t>
            </a:r>
            <a:endParaRPr lang="ro-RO" altLang="ro-RO" sz="3200" dirty="0"/>
          </a:p>
          <a:p>
            <a:pPr marL="0" indent="0" algn="just" fontAlgn="auto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ro-RO" altLang="ro-RO" sz="3200" dirty="0"/>
          </a:p>
        </p:txBody>
      </p:sp>
    </p:spTree>
    <p:extLst>
      <p:ext uri="{BB962C8B-B14F-4D97-AF65-F5344CB8AC3E}">
        <p14:creationId xmlns:p14="http://schemas.microsoft.com/office/powerpoint/2010/main" val="270974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015494" y="809422"/>
            <a:ext cx="8534400" cy="1506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Concluzii:</a:t>
            </a:r>
            <a:endParaRPr lang="ro-RO" dirty="0"/>
          </a:p>
        </p:txBody>
      </p:sp>
      <p:sp>
        <p:nvSpPr>
          <p:cNvPr id="7171" name="Substituent conținut 2"/>
          <p:cNvSpPr>
            <a:spLocks noGrp="1"/>
          </p:cNvSpPr>
          <p:nvPr>
            <p:ph idx="1"/>
          </p:nvPr>
        </p:nvSpPr>
        <p:spPr>
          <a:xfrm>
            <a:off x="937673" y="1965528"/>
            <a:ext cx="10481176" cy="4594225"/>
          </a:xfrm>
        </p:spPr>
        <p:txBody>
          <a:bodyPr rtlCol="0">
            <a:normAutofit lnSpcReduction="10000"/>
          </a:bodyPr>
          <a:lstStyle/>
          <a:p>
            <a:pPr marL="0" indent="0" algn="just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1500" dirty="0"/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o-RO" altLang="ro-RO" dirty="0"/>
              <a:t>Promovarea unui opțional integrat și a unor opționale la nivel de arie, care vor familiariza elevii cu abordările inter- și trans- curriculare</a:t>
            </a:r>
          </a:p>
          <a:p>
            <a:pPr marL="0" indent="0" algn="just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800" dirty="0"/>
          </a:p>
          <a:p>
            <a:pPr marL="0" indent="0" algn="just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o-RO" altLang="ro-RO" sz="2800" dirty="0"/>
              <a:t>Introducerea unor teme specifice </a:t>
            </a:r>
            <a:r>
              <a:rPr lang="ro-RO" altLang="ro-RO" sz="2800" dirty="0">
                <a:solidFill>
                  <a:srgbClr val="FF0000"/>
                </a:solidFill>
              </a:rPr>
              <a:t>noilor educații</a:t>
            </a:r>
            <a:r>
              <a:rPr lang="ro-RO" altLang="ro-RO" sz="2800" dirty="0"/>
              <a:t> în cadrul diferitelor discipline din plan: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2800" dirty="0"/>
              <a:t>educație pentru sănătate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2800" dirty="0"/>
              <a:t>educație pentru drepturile copilului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2800" dirty="0"/>
              <a:t>gândire critică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2800" dirty="0"/>
              <a:t>educație interculturală 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2800" dirty="0"/>
              <a:t>educație juridică și educație economică</a:t>
            </a:r>
          </a:p>
          <a:p>
            <a:pPr marL="457200" indent="-457200" algn="just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o-RO" altLang="ro-RO" sz="2800" dirty="0"/>
              <a:t>dezvoltare personală </a:t>
            </a:r>
            <a:endParaRPr lang="ro-RO" altLang="ro-RO" sz="1500" dirty="0"/>
          </a:p>
        </p:txBody>
      </p:sp>
    </p:spTree>
    <p:extLst>
      <p:ext uri="{BB962C8B-B14F-4D97-AF65-F5344CB8AC3E}">
        <p14:creationId xmlns:p14="http://schemas.microsoft.com/office/powerpoint/2010/main" val="107576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stituent conținut 2"/>
          <p:cNvSpPr>
            <a:spLocks noGrp="1"/>
          </p:cNvSpPr>
          <p:nvPr>
            <p:ph idx="1"/>
          </p:nvPr>
        </p:nvSpPr>
        <p:spPr>
          <a:xfrm>
            <a:off x="937673" y="1965528"/>
            <a:ext cx="10481176" cy="4594225"/>
          </a:xfrm>
        </p:spPr>
        <p:txBody>
          <a:bodyPr rtlCol="0">
            <a:normAutofit/>
          </a:bodyPr>
          <a:lstStyle/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 smtClean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 smtClean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 smtClean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endParaRPr lang="ro-RO" altLang="ro-RO" sz="2000" dirty="0" smtClean="0"/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o-RO" altLang="ro-RO" sz="2400" dirty="0" smtClean="0"/>
              <a:t>Vă mulțumesc,</a:t>
            </a:r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o-RO" altLang="ro-RO" sz="2400" dirty="0" smtClean="0"/>
              <a:t>Ciprian Fartușnic</a:t>
            </a:r>
          </a:p>
          <a:p>
            <a:pPr marL="0" indent="0" algn="r" fontAlgn="auto">
              <a:lnSpc>
                <a:spcPct val="8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ro-RO" altLang="ro-RO" sz="2400" dirty="0" smtClean="0"/>
              <a:t>Director Institutul de Științe ale Educației</a:t>
            </a:r>
            <a:endParaRPr lang="ro-RO" altLang="ro-RO" sz="2400" dirty="0"/>
          </a:p>
        </p:txBody>
      </p:sp>
    </p:spTree>
    <p:extLst>
      <p:ext uri="{BB962C8B-B14F-4D97-AF65-F5344CB8AC3E}">
        <p14:creationId xmlns:p14="http://schemas.microsoft.com/office/powerpoint/2010/main" val="275226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501877" y="654050"/>
            <a:ext cx="8534400" cy="15065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Fundamentare</a:t>
            </a:r>
            <a:r>
              <a:rPr lang="en-US" dirty="0" smtClean="0"/>
              <a:t>a </a:t>
            </a:r>
            <a:r>
              <a:rPr lang="en-US" dirty="0" err="1" smtClean="0"/>
              <a:t>deciziei</a:t>
            </a:r>
            <a:endParaRPr lang="ro-RO" dirty="0"/>
          </a:p>
        </p:txBody>
      </p:sp>
      <p:sp>
        <p:nvSpPr>
          <p:cNvPr id="3075" name="Substituent conținut 2"/>
          <p:cNvSpPr>
            <a:spLocks noGrp="1"/>
          </p:cNvSpPr>
          <p:nvPr>
            <p:ph idx="1"/>
          </p:nvPr>
        </p:nvSpPr>
        <p:spPr>
          <a:xfrm>
            <a:off x="823912" y="2160588"/>
            <a:ext cx="10327307" cy="3422650"/>
          </a:xfrm>
        </p:spPr>
        <p:txBody>
          <a:bodyPr>
            <a:normAutofit lnSpcReduction="10000"/>
          </a:bodyPr>
          <a:lstStyle/>
          <a:p>
            <a:pPr marL="457200" indent="-457200" algn="just"/>
            <a:r>
              <a:rPr lang="ro-RO" altLang="ro-RO" sz="2800" dirty="0"/>
              <a:t>Documentul de politici, noul plan dezvoltat pentru învățământul primar</a:t>
            </a:r>
          </a:p>
          <a:p>
            <a:pPr marL="457200" indent="-457200" algn="just"/>
            <a:r>
              <a:rPr lang="ro-RO" altLang="ro-RO" sz="2800" dirty="0"/>
              <a:t>Practici ale unor sisteme de educație dezvoltate (</a:t>
            </a:r>
            <a:r>
              <a:rPr lang="ro-RO" altLang="ro-RO" sz="2800" dirty="0" err="1"/>
              <a:t>Eurydice</a:t>
            </a:r>
            <a:r>
              <a:rPr lang="ro-RO" altLang="ro-RO" sz="2800" dirty="0"/>
              <a:t>)</a:t>
            </a:r>
          </a:p>
          <a:p>
            <a:pPr marL="457200" indent="-457200" algn="just"/>
            <a:r>
              <a:rPr lang="ro-RO" altLang="ro-RO" sz="2800" dirty="0"/>
              <a:t>Criterii clare de elaborare/evaluare</a:t>
            </a:r>
          </a:p>
          <a:p>
            <a:pPr marL="457200" indent="-457200" algn="just"/>
            <a:r>
              <a:rPr lang="ro-RO" altLang="ro-RO" sz="2800" dirty="0"/>
              <a:t>Proces transparent și </a:t>
            </a:r>
            <a:r>
              <a:rPr lang="ro-RO" altLang="ro-RO" sz="2800" dirty="0" err="1"/>
              <a:t>co</a:t>
            </a:r>
            <a:r>
              <a:rPr lang="ro-RO" altLang="ro-RO" sz="2800" dirty="0"/>
              <a:t>-participativ de elaborare și validare (grup de elaborare, comisie de validare, grup de inovare, sindicate, mediul academic, asociații ale elevilor și părinților)</a:t>
            </a:r>
          </a:p>
        </p:txBody>
      </p:sp>
    </p:spTree>
    <p:extLst>
      <p:ext uri="{BB962C8B-B14F-4D97-AF65-F5344CB8AC3E}">
        <p14:creationId xmlns:p14="http://schemas.microsoft.com/office/powerpoint/2010/main" val="14662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o-RO" dirty="0"/>
              <a:t>Dezbaterea publică </a:t>
            </a: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09599" y="2352907"/>
            <a:ext cx="10809249" cy="3766906"/>
          </a:xfrm>
        </p:spPr>
        <p:txBody>
          <a:bodyPr>
            <a:normAutofit/>
          </a:bodyPr>
          <a:lstStyle/>
          <a:p>
            <a:pPr algn="just"/>
            <a:r>
              <a:rPr lang="ro-RO" altLang="ro-RO" sz="3200" dirty="0" smtClean="0"/>
              <a:t>Consultare </a:t>
            </a:r>
            <a:r>
              <a:rPr lang="ro-RO" altLang="ro-RO" sz="3200" dirty="0"/>
              <a:t>online (18.000 </a:t>
            </a:r>
            <a:r>
              <a:rPr lang="ro-RO" altLang="ro-RO" sz="3200" dirty="0" smtClean="0"/>
              <a:t>participanți</a:t>
            </a:r>
            <a:r>
              <a:rPr lang="en-US" altLang="ro-RO" sz="3200" dirty="0" smtClean="0"/>
              <a:t>: 10.000 cadre </a:t>
            </a:r>
            <a:r>
              <a:rPr lang="en-US" altLang="ro-RO" sz="3200" dirty="0" err="1" smtClean="0"/>
              <a:t>didactice</a:t>
            </a:r>
            <a:r>
              <a:rPr lang="en-US" altLang="ro-RO" sz="3200" dirty="0" smtClean="0"/>
              <a:t>, 8.000 de </a:t>
            </a:r>
            <a:r>
              <a:rPr lang="en-US" altLang="ro-RO" sz="3200" dirty="0" err="1" smtClean="0"/>
              <a:t>elevi</a:t>
            </a:r>
            <a:r>
              <a:rPr lang="en-US" altLang="ro-RO" sz="3200" dirty="0" smtClean="0"/>
              <a:t>, p</a:t>
            </a:r>
            <a:r>
              <a:rPr lang="ro-RO" altLang="ro-RO" sz="3200" dirty="0" smtClean="0"/>
              <a:t>ărinți, societate civilă)</a:t>
            </a:r>
            <a:endParaRPr lang="ro-RO" altLang="ro-RO" sz="3200" dirty="0"/>
          </a:p>
          <a:p>
            <a:pPr algn="just"/>
            <a:r>
              <a:rPr lang="ro-RO" altLang="ro-RO" sz="3200" dirty="0"/>
              <a:t>Dezbateri organizate la nivel județean și local (</a:t>
            </a:r>
            <a:r>
              <a:rPr lang="ro-RO" altLang="ro-RO" sz="3200" dirty="0" smtClean="0"/>
              <a:t>150 </a:t>
            </a:r>
            <a:r>
              <a:rPr lang="ro-RO" altLang="ro-RO" sz="3200" dirty="0"/>
              <a:t>de </a:t>
            </a:r>
            <a:r>
              <a:rPr lang="ro-RO" altLang="ro-RO" sz="3200" dirty="0" smtClean="0"/>
              <a:t>evenimente județene, întâlniri pe arii, peste 3.000 </a:t>
            </a:r>
            <a:r>
              <a:rPr lang="ro-RO" altLang="ro-RO" sz="3200" dirty="0"/>
              <a:t>participanți</a:t>
            </a:r>
            <a:r>
              <a:rPr lang="ro-RO" altLang="ro-RO" sz="3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9131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6398" y="1298032"/>
            <a:ext cx="8761413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DEZBATEREA </a:t>
            </a:r>
            <a:r>
              <a:rPr lang="ro-RO" dirty="0"/>
              <a:t>PUBLICĂ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646771" y="2620963"/>
            <a:ext cx="10827833" cy="3154362"/>
          </a:xfrm>
        </p:spPr>
        <p:txBody>
          <a:bodyPr>
            <a:normAutofit/>
          </a:bodyPr>
          <a:lstStyle/>
          <a:p>
            <a:pPr algn="just"/>
            <a:r>
              <a:rPr lang="ro-RO" altLang="ro-RO" dirty="0" smtClean="0"/>
              <a:t>Întâlniri ale Consiliului Național al Elevilor: 3 evenimente nationale, peste 200 de participanți</a:t>
            </a:r>
          </a:p>
          <a:p>
            <a:pPr algn="just"/>
            <a:r>
              <a:rPr lang="ro-RO" altLang="ro-RO" dirty="0" smtClean="0"/>
              <a:t>Evenimente ale organizațiilor de părinți: </a:t>
            </a:r>
            <a:r>
              <a:rPr lang="ro-RO" altLang="ro-RO" smtClean="0"/>
              <a:t>peste </a:t>
            </a:r>
            <a:r>
              <a:rPr lang="ro-RO" altLang="ro-RO" smtClean="0"/>
              <a:t>40 de evenimente, </a:t>
            </a:r>
            <a:r>
              <a:rPr lang="ro-RO" altLang="ro-RO" dirty="0" smtClean="0"/>
              <a:t>1.000 de participanți  </a:t>
            </a:r>
          </a:p>
          <a:p>
            <a:pPr algn="just"/>
            <a:r>
              <a:rPr lang="ro-RO" altLang="ro-RO" dirty="0"/>
              <a:t>Activități coordonate de sindicate: județene și regionale, 800 de participanți</a:t>
            </a:r>
          </a:p>
          <a:p>
            <a:pPr algn="just"/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92917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181" y="1376092"/>
            <a:ext cx="8761413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DEZBATEREA </a:t>
            </a:r>
            <a:r>
              <a:rPr lang="ro-RO" dirty="0"/>
              <a:t>PUBLICĂ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981965" y="2620962"/>
            <a:ext cx="10403429" cy="3378393"/>
          </a:xfrm>
        </p:spPr>
        <p:txBody>
          <a:bodyPr>
            <a:normAutofit lnSpcReduction="10000"/>
          </a:bodyPr>
          <a:lstStyle/>
          <a:p>
            <a:pPr algn="just"/>
            <a:r>
              <a:rPr lang="ro-RO" altLang="ro-RO" dirty="0" smtClean="0"/>
              <a:t>Dezbatere națională:</a:t>
            </a:r>
          </a:p>
          <a:p>
            <a:pPr lvl="1" algn="just"/>
            <a:r>
              <a:rPr lang="ro-RO" altLang="ro-RO" dirty="0" smtClean="0"/>
              <a:t>Universitatea de Științe Agronomice și Medicină Veterinară: peste 80 de participanți</a:t>
            </a:r>
          </a:p>
          <a:p>
            <a:pPr lvl="1" algn="just"/>
            <a:r>
              <a:rPr lang="ro-RO" altLang="ro-RO" dirty="0" smtClean="0"/>
              <a:t>Biblioteca Centrală Universitară ”Carol I”: peste 150 de participanți</a:t>
            </a:r>
          </a:p>
          <a:p>
            <a:pPr algn="just"/>
            <a:r>
              <a:rPr lang="ro-RO" altLang="ro-RO" dirty="0"/>
              <a:t>Reacții publice/documente de poziție (memorii, scrisori deschise, petiții, apeluri, știri/articole în mass media etc. – peste 200 de documente transmise MENCS și ISE)</a:t>
            </a:r>
          </a:p>
          <a:p>
            <a:pPr algn="just"/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39750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675" y="1376092"/>
            <a:ext cx="8761413" cy="914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/>
              <a:t>PARTICIPANȚII LA DEZBATEREA PUBLICĂ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82688" y="2654417"/>
            <a:ext cx="8534400" cy="3154362"/>
          </a:xfrm>
        </p:spPr>
        <p:txBody>
          <a:bodyPr/>
          <a:lstStyle/>
          <a:p>
            <a:r>
              <a:rPr lang="ro-RO" altLang="ro-RO" sz="2800" dirty="0"/>
              <a:t>Elevi, părinți</a:t>
            </a:r>
          </a:p>
          <a:p>
            <a:r>
              <a:rPr lang="ro-RO" altLang="ro-RO" sz="2800" dirty="0"/>
              <a:t>Profesori (în special care predau în gimnaziu)</a:t>
            </a:r>
          </a:p>
          <a:p>
            <a:r>
              <a:rPr lang="ro-RO" altLang="ro-RO" sz="2800" dirty="0"/>
              <a:t>Reprezentanți ai asociațiilor profesionale, ai mediului academic și </a:t>
            </a:r>
            <a:r>
              <a:rPr lang="ro-RO" altLang="ro-RO" sz="2800" dirty="0" smtClean="0"/>
              <a:t>ai organizațiilor </a:t>
            </a:r>
            <a:r>
              <a:rPr lang="ro-RO" altLang="ro-RO" sz="2800" dirty="0"/>
              <a:t>sindicale</a:t>
            </a:r>
          </a:p>
          <a:p>
            <a:r>
              <a:rPr lang="ro-RO" altLang="ro-RO" sz="2800" dirty="0"/>
              <a:t>Experți din societatea civilă</a:t>
            </a:r>
          </a:p>
          <a:p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38744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675" y="1309184"/>
            <a:ext cx="10284754" cy="914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Noutăți privind planul cadru pentru gimnaziu: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82688" y="2620963"/>
            <a:ext cx="9845868" cy="3154362"/>
          </a:xfrm>
        </p:spPr>
        <p:txBody>
          <a:bodyPr/>
          <a:lstStyle/>
          <a:p>
            <a:pPr algn="just"/>
            <a:r>
              <a:rPr lang="ro-RO" altLang="ro-RO" dirty="0"/>
              <a:t>Ponderea ariilor curriculare</a:t>
            </a:r>
          </a:p>
          <a:p>
            <a:pPr algn="just"/>
            <a:r>
              <a:rPr lang="ro-RO" altLang="ro-RO" dirty="0"/>
              <a:t>Ponderea disciplinelor de trunchi comun în relație cu curriculumul la decizia școlii</a:t>
            </a:r>
          </a:p>
          <a:p>
            <a:pPr algn="just"/>
            <a:r>
              <a:rPr lang="ro-RO" altLang="ro-RO" dirty="0"/>
              <a:t>Alocările orare pentru anumite discipline</a:t>
            </a:r>
          </a:p>
          <a:p>
            <a:pPr algn="just"/>
            <a:r>
              <a:rPr lang="ro-RO" altLang="ro-RO" dirty="0"/>
              <a:t>Oferta curriculară (vezi descrierile sintetice ale disciplinelor)</a:t>
            </a:r>
          </a:p>
          <a:p>
            <a:endParaRPr lang="ro-RO" altLang="ro-RO" sz="2800" dirty="0"/>
          </a:p>
          <a:p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282176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1097311"/>
            <a:ext cx="8761413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CLASA </a:t>
            </a:r>
            <a:r>
              <a:rPr lang="ro-RO" dirty="0"/>
              <a:t>A V-a: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42206" y="2270767"/>
            <a:ext cx="10600028" cy="3974390"/>
          </a:xfrm>
        </p:spPr>
        <p:txBody>
          <a:bodyPr>
            <a:normAutofit fontScale="92500"/>
          </a:bodyPr>
          <a:lstStyle/>
          <a:p>
            <a:pPr algn="just"/>
            <a:r>
              <a:rPr lang="ro-RO" altLang="ro-RO" sz="2800" dirty="0"/>
              <a:t>Este redusă cu o oră alocarea pentru limba română (în prezent destinată remedierii întârzierilor în achizițiile din ciclul primar)</a:t>
            </a:r>
          </a:p>
          <a:p>
            <a:pPr algn="just"/>
            <a:r>
              <a:rPr lang="ro-RO" altLang="ro-RO" sz="2800" dirty="0" smtClean="0"/>
              <a:t>O nouă disciplină: </a:t>
            </a:r>
            <a:r>
              <a:rPr lang="ro-RO" altLang="ro-RO" sz="2800" b="1" i="1" dirty="0" smtClean="0"/>
              <a:t>Informatică și TIC</a:t>
            </a:r>
          </a:p>
          <a:p>
            <a:pPr algn="just"/>
            <a:r>
              <a:rPr lang="ro-RO" altLang="ro-RO" b="1" i="1" dirty="0" smtClean="0"/>
              <a:t>Educație tehnologică și aplicații practice: </a:t>
            </a:r>
            <a:r>
              <a:rPr lang="ro-RO" altLang="ro-RO" dirty="0" smtClean="0"/>
              <a:t>accent pus pe latura aplicativă</a:t>
            </a:r>
            <a:endParaRPr lang="ro-RO" altLang="ro-RO" sz="2800" dirty="0" smtClean="0"/>
          </a:p>
          <a:p>
            <a:pPr algn="just"/>
            <a:r>
              <a:rPr lang="ro-RO" altLang="ro-RO" dirty="0" smtClean="0"/>
              <a:t>Educația socială: este introdus </a:t>
            </a:r>
            <a:r>
              <a:rPr lang="ro-RO" altLang="ro-RO" b="1" i="1" dirty="0" smtClean="0"/>
              <a:t>studiul gândirii critice în contextul drepturilor și responsabilităților </a:t>
            </a:r>
          </a:p>
          <a:p>
            <a:pPr algn="just"/>
            <a:r>
              <a:rPr lang="ro-RO" altLang="ro-RO" dirty="0" smtClean="0"/>
              <a:t>Alocarea </a:t>
            </a:r>
            <a:r>
              <a:rPr lang="ro-RO" altLang="ro-RO" dirty="0"/>
              <a:t>pentru disciplina </a:t>
            </a:r>
            <a:r>
              <a:rPr lang="ro-RO" altLang="ro-RO" i="1" dirty="0"/>
              <a:t>Istorie </a:t>
            </a:r>
            <a:r>
              <a:rPr lang="ro-RO" altLang="ro-RO" dirty="0"/>
              <a:t>crește la două ore/săptămână </a:t>
            </a:r>
          </a:p>
          <a:p>
            <a:pPr algn="just"/>
            <a:r>
              <a:rPr lang="ro-RO" altLang="ro-RO" dirty="0"/>
              <a:t>CDS cuprinde minim o disciplină ce va fi predată integrat</a:t>
            </a:r>
          </a:p>
          <a:p>
            <a:endParaRPr lang="ro-RO" altLang="ro-RO" dirty="0"/>
          </a:p>
          <a:p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237602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1186521"/>
            <a:ext cx="8761413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/>
              <a:t>CLASA </a:t>
            </a:r>
            <a:r>
              <a:rPr lang="ro-RO" dirty="0"/>
              <a:t>A VI-a: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82688" y="2620963"/>
            <a:ext cx="10225010" cy="3154362"/>
          </a:xfrm>
        </p:spPr>
        <p:txBody>
          <a:bodyPr>
            <a:normAutofit lnSpcReduction="10000"/>
          </a:bodyPr>
          <a:lstStyle/>
          <a:p>
            <a:pPr algn="just"/>
            <a:r>
              <a:rPr lang="ro-RO" altLang="ro-RO" dirty="0" smtClean="0"/>
              <a:t>O nouă disciplină, care continuă studiul de la clasa a V-a: </a:t>
            </a:r>
            <a:r>
              <a:rPr lang="ro-RO" altLang="ro-RO" b="1" i="1" dirty="0" smtClean="0"/>
              <a:t>Informatică </a:t>
            </a:r>
            <a:r>
              <a:rPr lang="ro-RO" altLang="ro-RO" b="1" i="1" dirty="0"/>
              <a:t>și TIC</a:t>
            </a:r>
          </a:p>
          <a:p>
            <a:pPr algn="just"/>
            <a:r>
              <a:rPr lang="ro-RO" altLang="ro-RO" dirty="0"/>
              <a:t>Este introdusă </a:t>
            </a:r>
            <a:r>
              <a:rPr lang="ro-RO" altLang="ro-RO" b="1" i="1" dirty="0"/>
              <a:t>educația </a:t>
            </a:r>
            <a:r>
              <a:rPr lang="ro-RO" altLang="ro-RO" b="1" i="1" dirty="0" smtClean="0"/>
              <a:t>interculturală- </a:t>
            </a:r>
            <a:r>
              <a:rPr lang="ro-RO" altLang="ro-RO" dirty="0" smtClean="0"/>
              <a:t>în </a:t>
            </a:r>
            <a:r>
              <a:rPr lang="ro-RO" altLang="ro-RO" dirty="0"/>
              <a:t>cadrul disciplinei </a:t>
            </a:r>
            <a:r>
              <a:rPr lang="ro-RO" altLang="ro-RO" i="1" dirty="0"/>
              <a:t>Educație </a:t>
            </a:r>
            <a:r>
              <a:rPr lang="ro-RO" altLang="ro-RO" i="1" dirty="0" smtClean="0"/>
              <a:t>socială</a:t>
            </a:r>
          </a:p>
          <a:p>
            <a:pPr algn="just"/>
            <a:r>
              <a:rPr lang="ro-RO" altLang="ro-RO" b="1" i="1" dirty="0"/>
              <a:t>Educație tehnologică și aplicații practice: accent pus pe latura </a:t>
            </a:r>
            <a:r>
              <a:rPr lang="ro-RO" altLang="ro-RO" b="1" i="1" dirty="0" smtClean="0"/>
              <a:t>aplicativă</a:t>
            </a:r>
            <a:endParaRPr lang="ro-RO" altLang="ro-RO" dirty="0"/>
          </a:p>
          <a:p>
            <a:pPr algn="just"/>
            <a:r>
              <a:rPr lang="ro-RO" altLang="ro-RO" dirty="0"/>
              <a:t>CDS cuprinde minim o disciplină ce va fi predată integrat</a:t>
            </a:r>
          </a:p>
          <a:p>
            <a:endParaRPr lang="ro-RO" altLang="ro-RO" dirty="0"/>
          </a:p>
          <a:p>
            <a:endParaRPr lang="ro-RO" altLang="ro-RO" dirty="0"/>
          </a:p>
          <a:p>
            <a:endParaRPr lang="ro-RO" altLang="ro-RO" i="1" dirty="0"/>
          </a:p>
          <a:p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39181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chetaPrezentare-MENCS.potx" id="{CEBC279A-52B6-40BD-884B-8EEB46E1F00E}" vid="{6E442C6C-D939-42C6-ADA7-E0D8F9A4E3A9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Prezentare Plan Conferinta</Template>
  <TotalTime>0</TotalTime>
  <Words>729</Words>
  <Application>Microsoft Office PowerPoint</Application>
  <PresentationFormat>Widescreen</PresentationFormat>
  <Paragraphs>85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Georgia</vt:lpstr>
      <vt:lpstr>Trebuchet MS</vt:lpstr>
      <vt:lpstr>Wingdings 2</vt:lpstr>
      <vt:lpstr>Wingdings 3</vt:lpstr>
      <vt:lpstr>Training presentation</vt:lpstr>
      <vt:lpstr>Planul-cadru pentru gimnaziu</vt:lpstr>
      <vt:lpstr>Fundamentarea deciziei</vt:lpstr>
      <vt:lpstr>Dezbaterea publică </vt:lpstr>
      <vt:lpstr>DEZBATEREA PUBLICĂ</vt:lpstr>
      <vt:lpstr>DEZBATEREA PUBLICĂ</vt:lpstr>
      <vt:lpstr>PARTICIPANȚII LA DEZBATEREA PUBLICĂ</vt:lpstr>
      <vt:lpstr>Noutăți privind planul cadru pentru gimnaziu:</vt:lpstr>
      <vt:lpstr>CLASA A V-a:</vt:lpstr>
      <vt:lpstr>CLASA A VI-a:</vt:lpstr>
      <vt:lpstr>CLASA A VII-a:</vt:lpstr>
      <vt:lpstr>CLASA A VIII-a:</vt:lpstr>
      <vt:lpstr>Concluzii: </vt:lpstr>
      <vt:lpstr>Concluzii: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2016-04-04T17:24:47Z</dcterms:created>
  <dcterms:modified xsi:type="dcterms:W3CDTF">2016-04-05T13:04:24Z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