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89911" autoAdjust="0"/>
  </p:normalViewPr>
  <p:slideViewPr>
    <p:cSldViewPr snapToGrid="0">
      <p:cViewPr varScale="1">
        <p:scale>
          <a:sx n="65" d="100"/>
          <a:sy n="65" d="100"/>
        </p:scale>
        <p:origin x="-108" y="-1080"/>
      </p:cViewPr>
      <p:guideLst>
        <p:guide orient="horz" pos="2160"/>
        <p:guide orient="horz" pos="4128"/>
        <p:guide pos="3840"/>
        <p:guide pos="72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E4B2CD-9938-4A6A-8BC5-3EB7ABB1F9C1}" type="datetimeFigureOut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419E732-5633-47F9-A1E5-245FD208A3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9D3EBB-23F0-475D-88CA-679967AC1C4A}" type="datetimeFigureOut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945F79E-4A59-4FB5-A2FF-6AAB8C9C40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44A7B9-05AB-4C6F-BAD5-5D96F6CCEE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 smtClean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F02DA3-2BAA-42D0-8384-AF845AD74E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Lesson descriptions should be brief.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54BFA2-D64E-457C-A426-89F366BF23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Lesson descriptions should be brief.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84D1ED-CA52-4626-AA74-10DEE8489AB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Lesson descriptions should be brief.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D97122-2D09-457E-BD7A-BEE180472D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Lesson descriptions should be brief.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091F0C-6DAF-4D22-946B-9AF3E84AEA3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8"/>
          <p:cNvSpPr/>
          <p:nvPr userDrawn="1"/>
        </p:nvSpPr>
        <p:spPr>
          <a:xfrm>
            <a:off x="0" y="0"/>
            <a:ext cx="12192000" cy="2349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39"/>
          <p:cNvSpPr/>
          <p:nvPr userDrawn="1"/>
        </p:nvSpPr>
        <p:spPr>
          <a:xfrm>
            <a:off x="0" y="136525"/>
            <a:ext cx="121920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9"/>
          <p:cNvSpPr/>
          <p:nvPr/>
        </p:nvSpPr>
        <p:spPr>
          <a:xfrm>
            <a:off x="0" y="3732213"/>
            <a:ext cx="12192000" cy="8413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7" name="Group 31"/>
          <p:cNvGrpSpPr>
            <a:grpSpLocks/>
          </p:cNvGrpSpPr>
          <p:nvPr userDrawn="1"/>
        </p:nvGrpSpPr>
        <p:grpSpPr bwMode="auto">
          <a:xfrm>
            <a:off x="11831638" y="-1588"/>
            <a:ext cx="358775" cy="620713"/>
            <a:chOff x="11831300" y="-2001"/>
            <a:chExt cx="358823" cy="621792"/>
          </a:xfrm>
        </p:grpSpPr>
        <p:sp>
          <p:nvSpPr>
            <p:cNvPr id="10" name="Rectangle 32"/>
            <p:cNvSpPr/>
            <p:nvPr/>
          </p:nvSpPr>
          <p:spPr bwMode="invGray">
            <a:xfrm>
              <a:off x="12113913" y="-2001"/>
              <a:ext cx="76210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1" name="Rectangle 33"/>
            <p:cNvSpPr/>
            <p:nvPr/>
          </p:nvSpPr>
          <p:spPr bwMode="invGray">
            <a:xfrm>
              <a:off x="12059931" y="-2001"/>
              <a:ext cx="36517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2" name="Rectangle 34"/>
            <p:cNvSpPr/>
            <p:nvPr/>
          </p:nvSpPr>
          <p:spPr bwMode="invGray">
            <a:xfrm>
              <a:off x="12034527" y="-2001"/>
              <a:ext cx="11113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" name="Rectangle 35"/>
            <p:cNvSpPr/>
            <p:nvPr/>
          </p:nvSpPr>
          <p:spPr bwMode="invGray">
            <a:xfrm>
              <a:off x="11967843" y="-2001"/>
              <a:ext cx="36517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4" name="Rectangle 36"/>
            <p:cNvSpPr/>
            <p:nvPr/>
          </p:nvSpPr>
          <p:spPr bwMode="invGray">
            <a:xfrm>
              <a:off x="11886869" y="-410"/>
              <a:ext cx="74623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5" name="Rectangle 37"/>
            <p:cNvSpPr/>
            <p:nvPr/>
          </p:nvSpPr>
          <p:spPr bwMode="invGray">
            <a:xfrm>
              <a:off x="11831300" y="-410"/>
              <a:ext cx="1270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pic>
        <p:nvPicPr>
          <p:cNvPr id="16" name="Picture 40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9"/>
          <a:stretch>
            <a:fillRect/>
          </a:stretch>
        </p:blipFill>
        <p:spPr bwMode="auto">
          <a:xfrm>
            <a:off x="565150" y="404813"/>
            <a:ext cx="34861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305066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Date Placeholder 27"/>
          <p:cNvSpPr>
            <a:spLocks noGrp="1"/>
          </p:cNvSpPr>
          <p:nvPr>
            <p:ph type="dt" sz="half" idx="10"/>
          </p:nvPr>
        </p:nvSpPr>
        <p:spPr>
          <a:xfrm>
            <a:off x="8940800" y="5216525"/>
            <a:ext cx="1279525" cy="457200"/>
          </a:xfrm>
        </p:spPr>
        <p:txBody>
          <a:bodyPr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51BD0FD2-C428-484A-8D22-AC74F83AEAFF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18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13600" y="5216525"/>
            <a:ext cx="1727200" cy="457200"/>
          </a:xfrm>
        </p:spPr>
        <p:txBody>
          <a:bodyPr/>
          <a:lstStyle>
            <a:lvl1pPr>
              <a:defRPr dirty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6625" y="257175"/>
            <a:ext cx="996950" cy="366713"/>
          </a:xfrm>
        </p:spPr>
        <p:txBody>
          <a:bodyPr/>
          <a:lstStyle>
            <a:lvl1pPr algn="r">
              <a:defRPr sz="18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D8863E5-A596-42EE-94FC-16C453D4B3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9BA5C-B109-4882-8A03-366ACA598F1B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98DBC-AF6E-40CE-B436-F0100F2D3F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FEA0-5C2F-4511-8A0F-2B16AFDC2C80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005FD-61E4-4E7D-B106-90BA122F23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D13E3-3439-432B-A8E6-BAD107D326A3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EE719-5441-4D6E-BAB6-8B013B94E0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5C9D-4903-446A-8EAC-75F4A0C82125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BD4EE-CE2C-4D7C-BF54-026BB192DB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45F1-3CE5-492E-8015-83407C91A06E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DA968-0DA8-4F33-BF0F-B8853C449F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  <a:latin typeface="Trebuchet MS" panose="020B0603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/>
          <a:lstStyle>
            <a:lvl1pPr>
              <a:defRPr sz="4000" b="0" i="0" cap="none" baseline="0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3A31F573-0768-480E-BE3D-6F2E32C13812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BA79AA2F-EAF6-4AAE-8412-E4729AAB2B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875" y="612775"/>
            <a:ext cx="12763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86E40-0206-4D3F-A618-8046E2CD8CF1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566400" y="704850"/>
            <a:ext cx="1016000" cy="365125"/>
          </a:xfrm>
        </p:spPr>
        <p:txBody>
          <a:bodyPr/>
          <a:lstStyle>
            <a:lvl1pPr>
              <a:defRPr smtClean="0"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48066C1F-C3E5-47A4-897F-FF43C82F15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65750-F39A-41AC-B112-BB5E133B3A6D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2ED3B-C6DC-4A24-8D79-9895A3BB21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1101970"/>
            <a:ext cx="6803136" cy="5489330"/>
          </a:xfrm>
        </p:spPr>
        <p:txBody>
          <a:bodyPr/>
          <a:lstStyle>
            <a:lvl1pPr>
              <a:defRPr sz="3200">
                <a:latin typeface="Trebuchet MS" panose="020B0603020202020204" pitchFamily="34" charset="0"/>
              </a:defRPr>
            </a:lvl1pPr>
            <a:lvl2pPr>
              <a:defRPr sz="2800">
                <a:latin typeface="Trebuchet MS" panose="020B0603020202020204" pitchFamily="34" charset="0"/>
              </a:defRPr>
            </a:lvl2pPr>
            <a:lvl3pPr>
              <a:defRPr sz="2400">
                <a:latin typeface="Trebuchet MS" panose="020B0603020202020204" pitchFamily="34" charset="0"/>
              </a:defRPr>
            </a:lvl3pPr>
            <a:lvl4pPr>
              <a:defRPr sz="2000">
                <a:latin typeface="Trebuchet MS" panose="020B0603020202020204" pitchFamily="34" charset="0"/>
              </a:defRPr>
            </a:lvl4pPr>
            <a:lvl5pPr>
              <a:defRPr sz="20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>
                <a:latin typeface="Trebuchet MS" panose="020B0603020202020204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AB9EB-0A6D-4EBC-BF59-6CDBBC060B9C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040A8-83ED-4FC8-91D7-9D899700E3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>
                <a:latin typeface="Trebuchet MS" panose="020B0603020202020204" pitchFamily="34" charset="0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>
                <a:latin typeface="Trebuchet MS" panose="020B0603020202020204" pitchFamily="34" charset="0"/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>
                <a:latin typeface="Trebuchet MS" panose="020B0603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FF696-C480-40B7-A7A0-0F88C6FD3F4B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21E28-1A23-4D07-AC8A-E78FBF7E71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0"/>
            <a:ext cx="12192000" cy="2349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136525"/>
            <a:ext cx="121920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388" y="588963"/>
            <a:ext cx="21336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029" name="Group 3"/>
          <p:cNvGrpSpPr>
            <a:grpSpLocks/>
          </p:cNvGrpSpPr>
          <p:nvPr userDrawn="1"/>
        </p:nvGrpSpPr>
        <p:grpSpPr bwMode="auto">
          <a:xfrm>
            <a:off x="11831638" y="-1588"/>
            <a:ext cx="358775" cy="620713"/>
            <a:chOff x="11831300" y="-2001"/>
            <a:chExt cx="358823" cy="621792"/>
          </a:xfrm>
        </p:grpSpPr>
        <p:sp>
          <p:nvSpPr>
            <p:cNvPr id="35" name="Rectangle 34"/>
            <p:cNvSpPr/>
            <p:nvPr/>
          </p:nvSpPr>
          <p:spPr bwMode="invGray">
            <a:xfrm>
              <a:off x="12113913" y="-2001"/>
              <a:ext cx="76210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6" name="Rectangle 35"/>
            <p:cNvSpPr/>
            <p:nvPr/>
          </p:nvSpPr>
          <p:spPr bwMode="invGray">
            <a:xfrm>
              <a:off x="12059931" y="-2001"/>
              <a:ext cx="36517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7" name="Rectangle 36"/>
            <p:cNvSpPr/>
            <p:nvPr/>
          </p:nvSpPr>
          <p:spPr bwMode="invGray">
            <a:xfrm>
              <a:off x="12034527" y="-2001"/>
              <a:ext cx="11113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 bwMode="invGray">
            <a:xfrm>
              <a:off x="11967843" y="-2001"/>
              <a:ext cx="36517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9" name="Rectangle 38"/>
            <p:cNvSpPr/>
            <p:nvPr/>
          </p:nvSpPr>
          <p:spPr bwMode="invGray">
            <a:xfrm>
              <a:off x="11886869" y="-410"/>
              <a:ext cx="74623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 bwMode="invGray">
            <a:xfrm>
              <a:off x="11831300" y="-410"/>
              <a:ext cx="1270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50" y="612775"/>
            <a:ext cx="1276350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F7717E9E-5997-40DD-BCA4-64FD13A36257}" type="datetime1">
              <a:rPr lang="en-US"/>
              <a:pPr>
                <a:defRPr/>
              </a:pPr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775"/>
            <a:ext cx="1768475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dirty="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99738" y="585788"/>
            <a:ext cx="101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9DE6C748-03D3-44E6-A05E-72A3BE3A2A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2249488"/>
            <a:ext cx="109728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1143000"/>
            <a:ext cx="1097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5" name="Picture 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9"/>
          <a:stretch>
            <a:fillRect/>
          </a:stretch>
        </p:blipFill>
        <p:spPr bwMode="auto">
          <a:xfrm>
            <a:off x="565150" y="404813"/>
            <a:ext cx="34861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9" r:id="rId5"/>
    <p:sldLayoutId id="2147483710" r:id="rId6"/>
    <p:sldLayoutId id="2147483704" r:id="rId7"/>
    <p:sldLayoutId id="2147483703" r:id="rId8"/>
    <p:sldLayoutId id="2147483702" r:id="rId9"/>
    <p:sldLayoutId id="2147483701" r:id="rId10"/>
    <p:sldLayoutId id="2147483700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Trebuchet MS" panose="020B0603020202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0BD0D9"/>
        </a:buClr>
        <a:buFont typeface="Georgia" pitchFamily="18" charset="0"/>
        <a:buChar char="•"/>
        <a:defRPr sz="28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ubtitle 2"/>
          <p:cNvSpPr>
            <a:spLocks noGrp="1"/>
          </p:cNvSpPr>
          <p:nvPr>
            <p:ph type="subTitle" idx="1"/>
          </p:nvPr>
        </p:nvSpPr>
        <p:spPr>
          <a:xfrm>
            <a:off x="609600" y="3900488"/>
            <a:ext cx="6604000" cy="1752600"/>
          </a:xfrm>
        </p:spPr>
        <p:txBody>
          <a:bodyPr/>
          <a:lstStyle/>
          <a:p>
            <a:pPr marL="63500"/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09600" y="3065463"/>
            <a:ext cx="11277600" cy="709612"/>
          </a:xfrm>
        </p:spPr>
        <p:txBody>
          <a:bodyPr/>
          <a:lstStyle/>
          <a:p>
            <a:r>
              <a:rPr lang="en-US" sz="3600" smtClean="0"/>
              <a:t>Profilul absolventului</a:t>
            </a:r>
            <a:br>
              <a:rPr lang="en-US" sz="3600" smtClean="0"/>
            </a:br>
            <a:endParaRPr lang="en-US" sz="36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300000"/>
              </a:lnSpc>
            </a:pPr>
            <a:r>
              <a:rPr lang="ro-RO" smtClean="0"/>
              <a:t>Elaborarea noului plan cadru</a:t>
            </a:r>
          </a:p>
          <a:p>
            <a:pPr>
              <a:lnSpc>
                <a:spcPct val="300000"/>
              </a:lnSpc>
            </a:pPr>
            <a:r>
              <a:rPr lang="ro-RO" smtClean="0"/>
              <a:t>Definirea profilului absolventului</a:t>
            </a:r>
          </a:p>
          <a:p>
            <a:pPr>
              <a:lnSpc>
                <a:spcPct val="300000"/>
              </a:lnSpc>
            </a:pPr>
            <a:endParaRPr lang="en-US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Premise</a:t>
            </a:r>
            <a:endParaRPr 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Profilul absolventului de gimnaziu</a:t>
            </a:r>
            <a:endParaRPr lang="en-US" smtClean="0"/>
          </a:p>
        </p:txBody>
      </p:sp>
      <p:sp>
        <p:nvSpPr>
          <p:cNvPr id="19458" name="TextBox 7"/>
          <p:cNvSpPr txBox="1">
            <a:spLocks noChangeArrowheads="1"/>
          </p:cNvSpPr>
          <p:nvPr/>
        </p:nvSpPr>
        <p:spPr bwMode="auto">
          <a:xfrm>
            <a:off x="609600" y="2230438"/>
            <a:ext cx="7932738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ts val="2875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Comunicare în limba maternă</a:t>
            </a:r>
          </a:p>
          <a:p>
            <a:pPr marL="742950" lvl="1" indent="-285750">
              <a:lnSpc>
                <a:spcPts val="2875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se angajeze într-un dialog proactiv</a:t>
            </a:r>
          </a:p>
          <a:p>
            <a:pPr marL="742950" lvl="1" indent="-285750">
              <a:lnSpc>
                <a:spcPts val="2875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îşi exprime opiniile, ideile sau sentimentele prin mesaje verbale sau scrise, adaptate situaţiilor de comunicare în care este implicat, pe baza propriilor experienţe sau pornind de la ceea ce a ascultat/citit. 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  <a:p>
            <a:pPr marL="285750" indent="-285750">
              <a:lnSpc>
                <a:spcPts val="2875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Comunicare în limbi străine</a:t>
            </a:r>
          </a:p>
          <a:p>
            <a:pPr marL="742950" lvl="1" indent="-285750">
              <a:lnSpc>
                <a:spcPts val="2875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utilizeze la nivel elementar cel puţin două limbi străine</a:t>
            </a:r>
          </a:p>
          <a:p>
            <a:pPr marL="742950" lvl="1" indent="-285750">
              <a:lnSpc>
                <a:spcPts val="2875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înţeleagă şi să exprime mesaje într-o limbă străină despre subiecte din viaţa de zi cu zi, să participe la interacţiuni verbale, pe teme cunoscute, în limba străină. 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</p:txBody>
      </p:sp>
      <p:grpSp>
        <p:nvGrpSpPr>
          <p:cNvPr id="19459" name="Group 8"/>
          <p:cNvGrpSpPr>
            <a:grpSpLocks/>
          </p:cNvGrpSpPr>
          <p:nvPr/>
        </p:nvGrpSpPr>
        <p:grpSpPr bwMode="auto">
          <a:xfrm>
            <a:off x="8075613" y="2165350"/>
            <a:ext cx="4289425" cy="4087813"/>
            <a:chOff x="8076225" y="2164790"/>
            <a:chExt cx="4289135" cy="4088953"/>
          </a:xfrm>
        </p:grpSpPr>
        <p:pic>
          <p:nvPicPr>
            <p:cNvPr id="19460" name="Picture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821271" y="2879420"/>
              <a:ext cx="3048000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Quad Arrow 10"/>
            <p:cNvSpPr/>
            <p:nvPr/>
          </p:nvSpPr>
          <p:spPr>
            <a:xfrm rot="2531676">
              <a:off x="8076225" y="2164790"/>
              <a:ext cx="4289135" cy="4088953"/>
            </a:xfrm>
            <a:prstGeom prst="quadArrow">
              <a:avLst>
                <a:gd name="adj1" fmla="val 12018"/>
                <a:gd name="adj2" fmla="val 1369"/>
                <a:gd name="adj3" fmla="val 22500"/>
              </a:avLst>
            </a:prstGeom>
            <a:solidFill>
              <a:srgbClr val="FF0000">
                <a:alpha val="6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Profilul absolventului de gimnaziu</a:t>
            </a:r>
            <a:endParaRPr lang="en-US" smtClean="0"/>
          </a:p>
        </p:txBody>
      </p:sp>
      <p:sp>
        <p:nvSpPr>
          <p:cNvPr id="21506" name="TextBox 7"/>
          <p:cNvSpPr txBox="1">
            <a:spLocks noChangeArrowheads="1"/>
          </p:cNvSpPr>
          <p:nvPr/>
        </p:nvSpPr>
        <p:spPr bwMode="auto">
          <a:xfrm>
            <a:off x="609600" y="2230438"/>
            <a:ext cx="84264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ts val="28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Competențe matematice și competențe de bază în științe și tehnologii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identifice regularități și relații matematice, caracteristici cantitative sau calitative ale unor situații sau fenomene din mediul înconjurător. 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aplice reguli simple de menţinere a unei vieţi sănătoase și a unui mediu curat și se implică activ în proiecte școlare cu conținut tehnic, științific și practic aplicativ.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  <a:p>
            <a:pPr marL="285750" indent="-285750">
              <a:lnSpc>
                <a:spcPts val="28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Competență digitală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poată utiliza dispozitive şi aplicaţii digitale pentru căutarea și selecţia unor resurse digitale relevante pentru învăţare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dezvolte conţinuturi digitale multi-media, utilizând limbaje simple de programare (coding). 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</p:txBody>
      </p:sp>
      <p:grpSp>
        <p:nvGrpSpPr>
          <p:cNvPr id="21507" name="Group 12"/>
          <p:cNvGrpSpPr>
            <a:grpSpLocks/>
          </p:cNvGrpSpPr>
          <p:nvPr/>
        </p:nvGrpSpPr>
        <p:grpSpPr bwMode="auto">
          <a:xfrm>
            <a:off x="8075613" y="2165350"/>
            <a:ext cx="4289425" cy="4087813"/>
            <a:chOff x="8076225" y="2164790"/>
            <a:chExt cx="4289135" cy="4088953"/>
          </a:xfrm>
        </p:grpSpPr>
        <p:pic>
          <p:nvPicPr>
            <p:cNvPr id="21508" name="Picture 1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821271" y="2879420"/>
              <a:ext cx="3048000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Quad Arrow 14"/>
            <p:cNvSpPr/>
            <p:nvPr/>
          </p:nvSpPr>
          <p:spPr>
            <a:xfrm rot="2531676">
              <a:off x="8076225" y="2164790"/>
              <a:ext cx="4289135" cy="4088953"/>
            </a:xfrm>
            <a:prstGeom prst="quadArrow">
              <a:avLst>
                <a:gd name="adj1" fmla="val 12018"/>
                <a:gd name="adj2" fmla="val 1369"/>
                <a:gd name="adj3" fmla="val 22500"/>
              </a:avLst>
            </a:prstGeom>
            <a:solidFill>
              <a:srgbClr val="FF0000">
                <a:alpha val="6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Profilul absolventului de gimnaziu</a:t>
            </a:r>
            <a:endParaRPr lang="en-US" smtClean="0"/>
          </a:p>
        </p:txBody>
      </p:sp>
      <p:sp>
        <p:nvSpPr>
          <p:cNvPr id="23554" name="TextBox 7"/>
          <p:cNvSpPr txBox="1">
            <a:spLocks noChangeArrowheads="1"/>
          </p:cNvSpPr>
          <p:nvPr/>
        </p:nvSpPr>
        <p:spPr bwMode="auto">
          <a:xfrm>
            <a:off x="609600" y="2446338"/>
            <a:ext cx="7780338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ts val="28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A învăța să înveți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fie conștient de propria sa învățare, pe care și-o asumă prin formularea de obiective şi planuri simple de învăţare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își gestioneze timpul de învățare şi să își verifice progresele. 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fie capabil să facă aprecieri privind calităţile sale personale, argumentându-și astfel opțiunile școlare şi profesionale de viitor.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  <a:p>
            <a:pPr marL="285750" indent="-285750">
              <a:lnSpc>
                <a:spcPts val="28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Competențe sociale și civice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relaţioneze pozitiv cu ceilalţi în contexte şcolare şi extraşcolare</a:t>
            </a:r>
          </a:p>
          <a:p>
            <a:pPr marL="742950" lvl="1" indent="-285750">
              <a:lnSpc>
                <a:spcPts val="2800"/>
              </a:lnSpc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se implice în proiecte de participare civică, să respecte regulile grupului şi să valorizeze diversitatea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</p:txBody>
      </p:sp>
      <p:grpSp>
        <p:nvGrpSpPr>
          <p:cNvPr id="23555" name="Group 9"/>
          <p:cNvGrpSpPr>
            <a:grpSpLocks/>
          </p:cNvGrpSpPr>
          <p:nvPr/>
        </p:nvGrpSpPr>
        <p:grpSpPr bwMode="auto">
          <a:xfrm>
            <a:off x="8075613" y="2165350"/>
            <a:ext cx="4289425" cy="4087813"/>
            <a:chOff x="8076225" y="2164790"/>
            <a:chExt cx="4289135" cy="4088953"/>
          </a:xfrm>
        </p:grpSpPr>
        <p:pic>
          <p:nvPicPr>
            <p:cNvPr id="23556" name="Picture 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821271" y="2879420"/>
              <a:ext cx="3048000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Quad Arrow 11"/>
            <p:cNvSpPr/>
            <p:nvPr/>
          </p:nvSpPr>
          <p:spPr>
            <a:xfrm rot="2531676">
              <a:off x="8076225" y="2164790"/>
              <a:ext cx="4289135" cy="4088953"/>
            </a:xfrm>
            <a:prstGeom prst="quadArrow">
              <a:avLst>
                <a:gd name="adj1" fmla="val 12018"/>
                <a:gd name="adj2" fmla="val 1369"/>
                <a:gd name="adj3" fmla="val 22500"/>
              </a:avLst>
            </a:prstGeom>
            <a:solidFill>
              <a:srgbClr val="FF0000">
                <a:alpha val="6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Profilul absolventului de gimnaziu</a:t>
            </a:r>
            <a:endParaRPr lang="en-US" smtClean="0"/>
          </a:p>
        </p:txBody>
      </p:sp>
      <p:sp>
        <p:nvSpPr>
          <p:cNvPr id="25602" name="TextBox 7"/>
          <p:cNvSpPr txBox="1">
            <a:spLocks noChangeArrowheads="1"/>
          </p:cNvSpPr>
          <p:nvPr/>
        </p:nvSpPr>
        <p:spPr bwMode="auto">
          <a:xfrm>
            <a:off x="609600" y="2446338"/>
            <a:ext cx="7780338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Spirit de inițiativă și antreprenoriat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aibă inițiativă în rezolvarea unor probleme ale grupurilor din care face parte şi în explorarea unor provocări cu care se confruntă comunitatea din care face parte. 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manifeste interes  pentru identificarea unor soluţii noi în rezolvarea unor sarcini de învăţare de rutină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ro-RO" sz="2200">
                <a:solidFill>
                  <a:schemeClr val="tx2"/>
                </a:solidFill>
                <a:latin typeface="Calibri" pitchFamily="34" charset="0"/>
              </a:rPr>
              <a:t>Sensibilizare și exprimare culturală</a:t>
            </a:r>
          </a:p>
          <a:p>
            <a:pPr marL="742950" lvl="1" indent="-285750">
              <a:buFont typeface="Arial" charset="0"/>
              <a:buChar char="•"/>
            </a:pPr>
            <a:r>
              <a:rPr lang="ro-RO" sz="2000">
                <a:latin typeface="Calibri" pitchFamily="34" charset="0"/>
              </a:rPr>
              <a:t>să realizeze  lucrări creative folosind diverse medii, inclusiv digitale. </a:t>
            </a:r>
            <a:endParaRPr lang="ro-RO" sz="2000">
              <a:solidFill>
                <a:schemeClr val="tx2"/>
              </a:solidFill>
              <a:latin typeface="Calibri" pitchFamily="34" charset="0"/>
            </a:endParaRPr>
          </a:p>
        </p:txBody>
      </p:sp>
      <p:grpSp>
        <p:nvGrpSpPr>
          <p:cNvPr id="25603" name="Group 9"/>
          <p:cNvGrpSpPr>
            <a:grpSpLocks/>
          </p:cNvGrpSpPr>
          <p:nvPr/>
        </p:nvGrpSpPr>
        <p:grpSpPr bwMode="auto">
          <a:xfrm>
            <a:off x="8075613" y="2165350"/>
            <a:ext cx="4289425" cy="4087813"/>
            <a:chOff x="8076225" y="2164790"/>
            <a:chExt cx="4289135" cy="4088953"/>
          </a:xfrm>
        </p:grpSpPr>
        <p:pic>
          <p:nvPicPr>
            <p:cNvPr id="25604" name="Picture 1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821271" y="2879420"/>
              <a:ext cx="3048000" cy="288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Quad Arrow 11"/>
            <p:cNvSpPr/>
            <p:nvPr/>
          </p:nvSpPr>
          <p:spPr>
            <a:xfrm rot="2531676">
              <a:off x="8076225" y="2164790"/>
              <a:ext cx="4289135" cy="4088953"/>
            </a:xfrm>
            <a:prstGeom prst="quadArrow">
              <a:avLst>
                <a:gd name="adj1" fmla="val 12018"/>
                <a:gd name="adj2" fmla="val 1369"/>
                <a:gd name="adj3" fmla="val 22500"/>
              </a:avLst>
            </a:prstGeom>
            <a:solidFill>
              <a:srgbClr val="FF0000">
                <a:alpha val="69804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o-RO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re-MENCS-selectie grup" id="{31CDB181-E8CC-4237-88C2-83C05535A890}" vid="{E0A0F8C6-53C3-42C8-8464-59AF65143287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Prezentare-MENCS-selectie grup</Template>
  <TotalTime>1</TotalTime>
  <Words>413</Words>
  <Application>Microsoft Office PowerPoint</Application>
  <PresentationFormat>Custom</PresentationFormat>
  <Paragraphs>44</Paragraphs>
  <Slides>6</Slides>
  <Notes>6</Notes>
  <HiddenSlides>0</HiddenSlides>
  <MMClips>0</MMClips>
  <ScaleCrop>false</ScaleCrop>
  <HeadingPairs>
    <vt:vector size="6" baseType="variant">
      <vt:variant>
        <vt:lpstr>Fonturi utilizate</vt:lpstr>
      </vt:variant>
      <vt:variant>
        <vt:i4>5</vt:i4>
      </vt:variant>
      <vt:variant>
        <vt:lpstr>Şablon formă</vt:lpstr>
      </vt:variant>
      <vt:variant>
        <vt:i4>4</vt:i4>
      </vt:variant>
      <vt:variant>
        <vt:lpstr>Titluri diapozitive</vt:lpstr>
      </vt:variant>
      <vt:variant>
        <vt:i4>6</vt:i4>
      </vt:variant>
    </vt:vector>
  </HeadingPairs>
  <TitlesOfParts>
    <vt:vector size="15" baseType="lpstr">
      <vt:lpstr>Calibri</vt:lpstr>
      <vt:lpstr>Arial</vt:lpstr>
      <vt:lpstr>Trebuchet MS</vt:lpstr>
      <vt:lpstr>Georgia</vt:lpstr>
      <vt:lpstr>Wingdings 2</vt:lpstr>
      <vt:lpstr>Training presentation</vt:lpstr>
      <vt:lpstr>Training presentation</vt:lpstr>
      <vt:lpstr>Training presentation</vt:lpstr>
      <vt:lpstr>Training presentation</vt:lpstr>
      <vt:lpstr>Profilul absolventului </vt:lpstr>
      <vt:lpstr>Premise</vt:lpstr>
      <vt:lpstr>Profilul absolventului de gimnaziu</vt:lpstr>
      <vt:lpstr>Profilul absolventului de gimnaziu</vt:lpstr>
      <vt:lpstr>Profilul absolventului de gimnaziu</vt:lpstr>
      <vt:lpstr>Profilul absolventului de gimnaziu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Profilul absolventului </dc:title>
  <dc:creator/>
  <cp:keywords/>
  <cp:lastModifiedBy/>
  <cp:revision>2</cp:revision>
  <dcterms:created xsi:type="dcterms:W3CDTF">2016-04-04T17:09:10Z</dcterms:created>
  <dcterms:modified xsi:type="dcterms:W3CDTF">2016-04-05T15:18:07Z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