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1"/>
  </p:sldMasterIdLst>
  <p:notesMasterIdLst>
    <p:notesMasterId r:id="rId6"/>
  </p:notesMasterIdLst>
  <p:handoutMasterIdLst>
    <p:handoutMasterId r:id="rId7"/>
  </p:handoutMasterIdLst>
  <p:sldIdLst>
    <p:sldId id="257" r:id="rId2"/>
    <p:sldId id="258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89911" autoAdjust="0"/>
  </p:normalViewPr>
  <p:slideViewPr>
    <p:cSldViewPr snapToGrid="0">
      <p:cViewPr varScale="1">
        <p:scale>
          <a:sx n="65" d="100"/>
          <a:sy n="65" d="100"/>
        </p:scale>
        <p:origin x="-108" y="-1080"/>
      </p:cViewPr>
      <p:guideLst>
        <p:guide orient="horz" pos="2160"/>
        <p:guide orient="horz" pos="4128"/>
        <p:guide pos="3840"/>
        <p:guide pos="729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C31E2BD-8E63-4F40-AA36-F9656C51274E}" type="datetimeFigureOut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4235F5F-5162-4C97-9BAC-4C816DD9FD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FDE459A-CE40-4E35-84F1-9687C468B8EF}" type="datetimeFigureOut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99113A9-D09D-4A36-9A81-7AAC4341A9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DD2D97-632E-4491-B0F9-E1183FB49F2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 smtClean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DB1CF6-EB30-4449-8AD1-13C61D46BA8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/>
              <a:t>Example objectives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 smtClean="0"/>
              <a:t>At the end of this lesson, you will be able to: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Save files to the team Web server.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Move files to different locations on the team Web server.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Share files on the team Web server.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29A414E-A651-4DEA-9FB3-F4AE60E1A63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8"/>
          <p:cNvSpPr/>
          <p:nvPr userDrawn="1"/>
        </p:nvSpPr>
        <p:spPr>
          <a:xfrm>
            <a:off x="0" y="0"/>
            <a:ext cx="12192000" cy="2349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39"/>
          <p:cNvSpPr/>
          <p:nvPr userDrawn="1"/>
        </p:nvSpPr>
        <p:spPr>
          <a:xfrm>
            <a:off x="0" y="136525"/>
            <a:ext cx="121920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9"/>
          <p:cNvSpPr/>
          <p:nvPr/>
        </p:nvSpPr>
        <p:spPr>
          <a:xfrm>
            <a:off x="0" y="3732213"/>
            <a:ext cx="12192000" cy="8413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7" name="Group 31"/>
          <p:cNvGrpSpPr>
            <a:grpSpLocks/>
          </p:cNvGrpSpPr>
          <p:nvPr userDrawn="1"/>
        </p:nvGrpSpPr>
        <p:grpSpPr bwMode="auto">
          <a:xfrm>
            <a:off x="11831638" y="-1588"/>
            <a:ext cx="358775" cy="620713"/>
            <a:chOff x="11831300" y="-2001"/>
            <a:chExt cx="358823" cy="621792"/>
          </a:xfrm>
        </p:grpSpPr>
        <p:sp>
          <p:nvSpPr>
            <p:cNvPr id="10" name="Rectangle 32"/>
            <p:cNvSpPr/>
            <p:nvPr/>
          </p:nvSpPr>
          <p:spPr bwMode="invGray">
            <a:xfrm>
              <a:off x="12113913" y="-2001"/>
              <a:ext cx="76210" cy="621792"/>
            </a:xfrm>
            <a:prstGeom prst="rect">
              <a:avLst/>
            </a:prstGeom>
            <a:solidFill>
              <a:srgbClr val="FFFFFF">
                <a:alpha val="65098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1" name="Rectangle 33"/>
            <p:cNvSpPr/>
            <p:nvPr/>
          </p:nvSpPr>
          <p:spPr bwMode="invGray">
            <a:xfrm>
              <a:off x="12059931" y="-2001"/>
              <a:ext cx="36517" cy="621792"/>
            </a:xfrm>
            <a:prstGeom prst="rect">
              <a:avLst/>
            </a:prstGeom>
            <a:solidFill>
              <a:srgbClr val="FFFFFF">
                <a:alpha val="65098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2" name="Rectangle 34"/>
            <p:cNvSpPr/>
            <p:nvPr/>
          </p:nvSpPr>
          <p:spPr bwMode="invGray">
            <a:xfrm>
              <a:off x="12034527" y="-2001"/>
              <a:ext cx="11113" cy="621792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" name="Rectangle 35"/>
            <p:cNvSpPr/>
            <p:nvPr/>
          </p:nvSpPr>
          <p:spPr bwMode="invGray">
            <a:xfrm>
              <a:off x="11967843" y="-2001"/>
              <a:ext cx="36517" cy="621792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4" name="Rectangle 36"/>
            <p:cNvSpPr/>
            <p:nvPr/>
          </p:nvSpPr>
          <p:spPr bwMode="invGray">
            <a:xfrm>
              <a:off x="11886869" y="-410"/>
              <a:ext cx="74623" cy="585216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5" name="Rectangle 37"/>
            <p:cNvSpPr/>
            <p:nvPr/>
          </p:nvSpPr>
          <p:spPr bwMode="invGray">
            <a:xfrm>
              <a:off x="11831300" y="-410"/>
              <a:ext cx="12702" cy="585216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pic>
        <p:nvPicPr>
          <p:cNvPr id="16" name="Picture 40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69"/>
          <a:stretch>
            <a:fillRect/>
          </a:stretch>
        </p:blipFill>
        <p:spPr bwMode="auto">
          <a:xfrm>
            <a:off x="565150" y="404813"/>
            <a:ext cx="34861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09600" y="2305066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Date Placeholder 27"/>
          <p:cNvSpPr>
            <a:spLocks noGrp="1"/>
          </p:cNvSpPr>
          <p:nvPr>
            <p:ph type="dt" sz="half" idx="10"/>
          </p:nvPr>
        </p:nvSpPr>
        <p:spPr>
          <a:xfrm>
            <a:off x="8940800" y="5216525"/>
            <a:ext cx="1279525" cy="457200"/>
          </a:xfrm>
        </p:spPr>
        <p:txBody>
          <a:bodyPr/>
          <a:lstStyle>
            <a:lvl1pPr>
              <a:defRPr smtClean="0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94201C1D-26EA-4168-AD92-EAC9E1D02D10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18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7213600" y="5216525"/>
            <a:ext cx="1727200" cy="457200"/>
          </a:xfrm>
        </p:spPr>
        <p:txBody>
          <a:bodyPr/>
          <a:lstStyle>
            <a:lvl1pPr>
              <a:defRPr dirty="0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1096625" y="257175"/>
            <a:ext cx="996950" cy="366713"/>
          </a:xfrm>
        </p:spPr>
        <p:txBody>
          <a:bodyPr/>
          <a:lstStyle>
            <a:lvl1pPr algn="r">
              <a:defRPr sz="18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F49557A-6887-4D86-AE85-6829E993C8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2171A-70ED-48D8-AC1B-9CAC5CDC1398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665D1-BDEC-4EA1-A9BF-FC54C20DA6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48300"/>
          </a:xfrm>
        </p:spPr>
        <p:txBody>
          <a:bodyPr vert="eaVert"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48300"/>
          </a:xfrm>
        </p:spPr>
        <p:txBody>
          <a:bodyPr vert="eaVert"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52916-98E7-47F8-8074-E76243FD20CD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5473E-AC89-4BB4-A047-FB1E4ED957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A207B-4379-45A6-8A79-3C3BBBA8EAC5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F6945-90A6-4AE3-A433-4047B878C9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F5D23-2F2B-4448-8CDD-A3C9D73F51B2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9FB43-10BE-4C76-B17E-C2F7D46B34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341875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19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800">
                <a:latin typeface="Trebuchet MS" panose="020B0603020202020204" pitchFamily="34" charset="0"/>
              </a:defRPr>
            </a:lvl4pPr>
            <a:lvl5pPr>
              <a:defRPr sz="18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341875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19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800">
                <a:latin typeface="Trebuchet MS" panose="020B0603020202020204" pitchFamily="34" charset="0"/>
              </a:defRPr>
            </a:lvl4pPr>
            <a:lvl5pPr>
              <a:defRPr sz="18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EAECB-4854-4036-BB7D-6629AD8647FB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3380E-4466-4081-9750-2F4291F0AB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20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600">
                <a:latin typeface="Trebuchet MS" panose="020B0603020202020204" pitchFamily="34" charset="0"/>
              </a:defRPr>
            </a:lvl4pPr>
            <a:lvl5pPr>
              <a:defRPr sz="16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  <a:latin typeface="Trebuchet MS" panose="020B0603020202020204" pitchFamily="34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20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600">
                <a:latin typeface="Trebuchet MS" panose="020B0603020202020204" pitchFamily="34" charset="0"/>
              </a:defRPr>
            </a:lvl4pPr>
            <a:lvl5pPr>
              <a:defRPr sz="16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/>
          <a:lstStyle>
            <a:lvl1pPr>
              <a:defRPr sz="4000" b="0" i="0" cap="none" baseline="0"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2C250664-5C91-492A-869B-D38158725824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mtClean="0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AC1E743E-4E40-40BE-B54F-1E3F4FE467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 dirty="0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778875" y="612775"/>
            <a:ext cx="12763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46C6A-1410-44F4-A120-2924A8B986AD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566400" y="704850"/>
            <a:ext cx="1016000" cy="365125"/>
          </a:xfrm>
        </p:spPr>
        <p:txBody>
          <a:bodyPr/>
          <a:lstStyle>
            <a:lvl1pPr>
              <a:defRPr smtClean="0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AEFD137C-11BD-49DB-B524-0874A2A44E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E0CB4-F583-4AA4-8F3D-F8AB317FAF0C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E204D-E69C-4BDC-A948-178C528066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03200" y="1101970"/>
            <a:ext cx="6803136" cy="5489330"/>
          </a:xfrm>
        </p:spPr>
        <p:txBody>
          <a:bodyPr/>
          <a:lstStyle>
            <a:lvl1pPr>
              <a:defRPr sz="3200">
                <a:latin typeface="Trebuchet MS" panose="020B0603020202020204" pitchFamily="34" charset="0"/>
              </a:defRPr>
            </a:lvl1pPr>
            <a:lvl2pPr>
              <a:defRPr sz="2800">
                <a:latin typeface="Trebuchet MS" panose="020B0603020202020204" pitchFamily="34" charset="0"/>
              </a:defRPr>
            </a:lvl2pPr>
            <a:lvl3pPr>
              <a:defRPr sz="2400">
                <a:latin typeface="Trebuchet MS" panose="020B0603020202020204" pitchFamily="34" charset="0"/>
              </a:defRPr>
            </a:lvl3pPr>
            <a:lvl4pPr>
              <a:defRPr sz="2000">
                <a:latin typeface="Trebuchet MS" panose="020B0603020202020204" pitchFamily="34" charset="0"/>
              </a:defRPr>
            </a:lvl4pPr>
            <a:lvl5pPr>
              <a:defRPr sz="20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580573"/>
          </a:xfrm>
        </p:spPr>
        <p:txBody>
          <a:bodyPr/>
          <a:lstStyle>
            <a:lvl1pPr marL="9144" indent="0">
              <a:buNone/>
              <a:defRPr sz="1400">
                <a:latin typeface="Trebuchet MS" panose="020B0603020202020204" pitchFamily="34" charset="0"/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5B7F0-466A-4C4F-86AC-3C97E6B92041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6370D-6290-40B7-AFA5-316870DAE5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>
                <a:latin typeface="Trebuchet MS" panose="020B0603020202020204" pitchFamily="34" charset="0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>
                <a:latin typeface="Trebuchet MS" panose="020B0603020202020204" pitchFamily="34" charset="0"/>
              </a:defRPr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DC3B-86FA-487B-B5DC-99A51952C509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A3C73-A53C-48C5-BB80-2D88A50EC9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0" y="0"/>
            <a:ext cx="12192000" cy="2349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136525"/>
            <a:ext cx="121920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9831388" y="588963"/>
            <a:ext cx="21336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1029" name="Group 3"/>
          <p:cNvGrpSpPr>
            <a:grpSpLocks/>
          </p:cNvGrpSpPr>
          <p:nvPr userDrawn="1"/>
        </p:nvGrpSpPr>
        <p:grpSpPr bwMode="auto">
          <a:xfrm>
            <a:off x="11831638" y="-1588"/>
            <a:ext cx="358775" cy="620713"/>
            <a:chOff x="11831300" y="-2001"/>
            <a:chExt cx="358823" cy="621792"/>
          </a:xfrm>
        </p:grpSpPr>
        <p:sp>
          <p:nvSpPr>
            <p:cNvPr id="35" name="Rectangle 34"/>
            <p:cNvSpPr/>
            <p:nvPr/>
          </p:nvSpPr>
          <p:spPr bwMode="invGray">
            <a:xfrm>
              <a:off x="12113913" y="-2001"/>
              <a:ext cx="76210" cy="621792"/>
            </a:xfrm>
            <a:prstGeom prst="rect">
              <a:avLst/>
            </a:prstGeom>
            <a:solidFill>
              <a:srgbClr val="FFFFFF">
                <a:alpha val="65098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36" name="Rectangle 35"/>
            <p:cNvSpPr/>
            <p:nvPr/>
          </p:nvSpPr>
          <p:spPr bwMode="invGray">
            <a:xfrm>
              <a:off x="12059931" y="-2001"/>
              <a:ext cx="36517" cy="621792"/>
            </a:xfrm>
            <a:prstGeom prst="rect">
              <a:avLst/>
            </a:prstGeom>
            <a:solidFill>
              <a:srgbClr val="FFFFFF">
                <a:alpha val="65098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37" name="Rectangle 36"/>
            <p:cNvSpPr/>
            <p:nvPr/>
          </p:nvSpPr>
          <p:spPr bwMode="invGray">
            <a:xfrm>
              <a:off x="12034527" y="-2001"/>
              <a:ext cx="11113" cy="621792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38" name="Rectangle 37"/>
            <p:cNvSpPr/>
            <p:nvPr/>
          </p:nvSpPr>
          <p:spPr bwMode="invGray">
            <a:xfrm>
              <a:off x="11967843" y="-2001"/>
              <a:ext cx="36517" cy="621792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39" name="Rectangle 38"/>
            <p:cNvSpPr/>
            <p:nvPr/>
          </p:nvSpPr>
          <p:spPr bwMode="invGray">
            <a:xfrm>
              <a:off x="11886869" y="-410"/>
              <a:ext cx="74623" cy="585216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40" name="Rectangle 39"/>
            <p:cNvSpPr/>
            <p:nvPr/>
          </p:nvSpPr>
          <p:spPr bwMode="invGray">
            <a:xfrm>
              <a:off x="11831300" y="-410"/>
              <a:ext cx="12702" cy="585216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782050" y="612775"/>
            <a:ext cx="1276350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chemeClr val="accent2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507D2F5F-3042-453F-94EC-D6D8533785CC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7010400" y="612775"/>
            <a:ext cx="1768475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dirty="0">
                <a:solidFill>
                  <a:schemeClr val="accent2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99738" y="585788"/>
            <a:ext cx="101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FEF27B9D-51EA-412E-AD47-6ABD22F4D42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3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2249488"/>
            <a:ext cx="109728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1143000"/>
            <a:ext cx="10972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1035" name="Picture 1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69"/>
          <a:stretch>
            <a:fillRect/>
          </a:stretch>
        </p:blipFill>
        <p:spPr bwMode="auto">
          <a:xfrm>
            <a:off x="565150" y="404813"/>
            <a:ext cx="34861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6" r:id="rId3"/>
    <p:sldLayoutId id="2147483705" r:id="rId4"/>
    <p:sldLayoutId id="2147483709" r:id="rId5"/>
    <p:sldLayoutId id="2147483710" r:id="rId6"/>
    <p:sldLayoutId id="2147483704" r:id="rId7"/>
    <p:sldLayoutId id="2147483703" r:id="rId8"/>
    <p:sldLayoutId id="2147483702" r:id="rId9"/>
    <p:sldLayoutId id="2147483701" r:id="rId10"/>
    <p:sldLayoutId id="2147483700" r:id="rId11"/>
  </p:sldLayoutIdLst>
  <p:transition spd="med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Trebuchet MS" panose="020B0603020202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0BD0D9"/>
        </a:buClr>
        <a:buFont typeface="Georgia" pitchFamily="18" charset="0"/>
        <a:buChar char="•"/>
        <a:defRPr sz="28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ubtitle 2"/>
          <p:cNvSpPr>
            <a:spLocks noGrp="1"/>
          </p:cNvSpPr>
          <p:nvPr>
            <p:ph type="subTitle" idx="1"/>
          </p:nvPr>
        </p:nvSpPr>
        <p:spPr>
          <a:xfrm>
            <a:off x="609600" y="3900488"/>
            <a:ext cx="6604000" cy="1752600"/>
          </a:xfrm>
        </p:spPr>
        <p:txBody>
          <a:bodyPr/>
          <a:lstStyle/>
          <a:p>
            <a:pPr marL="63500"/>
            <a:endParaRPr lang="en-US" smtClean="0">
              <a:solidFill>
                <a:schemeClr val="tx1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609600" y="3065463"/>
            <a:ext cx="11277600" cy="709612"/>
          </a:xfrm>
        </p:spPr>
        <p:txBody>
          <a:bodyPr/>
          <a:lstStyle/>
          <a:p>
            <a:r>
              <a:rPr lang="en-US" sz="3600" smtClean="0"/>
              <a:t>Calendar selec</a:t>
            </a:r>
            <a:r>
              <a:rPr lang="ro-RO" sz="3600" smtClean="0">
                <a:latin typeface="Arial" charset="0"/>
              </a:rPr>
              <a:t>ţie grupuri de lucru</a:t>
            </a:r>
            <a:br>
              <a:rPr lang="ro-RO" sz="3600" smtClean="0">
                <a:latin typeface="Arial" charset="0"/>
              </a:rPr>
            </a:br>
            <a:endParaRPr lang="en-US" sz="3600" smtClean="0"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300000"/>
              </a:lnSpc>
            </a:pPr>
            <a:r>
              <a:rPr lang="ro-RO" smtClean="0"/>
              <a:t>Elaborarea noului plan cadru</a:t>
            </a:r>
          </a:p>
          <a:p>
            <a:pPr>
              <a:lnSpc>
                <a:spcPct val="300000"/>
              </a:lnSpc>
            </a:pPr>
            <a:r>
              <a:rPr lang="ro-RO" smtClean="0"/>
              <a:t>Definirea profilului absolventului</a:t>
            </a:r>
          </a:p>
          <a:p>
            <a:pPr>
              <a:lnSpc>
                <a:spcPct val="300000"/>
              </a:lnSpc>
            </a:pPr>
            <a:endParaRPr lang="en-US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Premise</a:t>
            </a:r>
            <a:endParaRPr lang="en-US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o-RO" dirty="0" smtClean="0"/>
              <a:t>Criterii de selecție: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ro-RO" dirty="0"/>
          </a:p>
          <a:p>
            <a:pPr marL="1179576" lvl="3" indent="-201168" fontAlgn="auto">
              <a:lnSpc>
                <a:spcPct val="200000"/>
              </a:lnSpc>
              <a:spcAft>
                <a:spcPts val="0"/>
              </a:spcAft>
              <a:defRPr/>
            </a:pPr>
            <a:r>
              <a:rPr lang="ro-RO" sz="2800" dirty="0" smtClean="0"/>
              <a:t>Portofoliul profesional</a:t>
            </a:r>
          </a:p>
          <a:p>
            <a:pPr marL="1179576" lvl="3" indent="-201168" fontAlgn="auto">
              <a:lnSpc>
                <a:spcPct val="200000"/>
              </a:lnSpc>
              <a:spcAft>
                <a:spcPts val="0"/>
              </a:spcAft>
              <a:defRPr/>
            </a:pPr>
            <a:r>
              <a:rPr lang="ro-RO" sz="2800" dirty="0" smtClean="0"/>
              <a:t>Proiect inovativ de programă școlară</a:t>
            </a:r>
            <a:endParaRPr lang="en-US" sz="2800" dirty="0"/>
          </a:p>
        </p:txBody>
      </p:sp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1414125" cy="1066800"/>
          </a:xfrm>
        </p:spPr>
        <p:txBody>
          <a:bodyPr/>
          <a:lstStyle/>
          <a:p>
            <a:r>
              <a:rPr lang="ro-RO" sz="3200" smtClean="0"/>
              <a:t>Selecția grupurilor de lucru pentru elaborarea curriculumului</a:t>
            </a:r>
            <a:endParaRPr lang="en-US" sz="320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Calendarul elaborării curriculumului</a:t>
            </a:r>
            <a:endParaRPr lang="en-US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1800" y="2085975"/>
          <a:ext cx="11569700" cy="4486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69300"/>
                <a:gridCol w="3200400"/>
              </a:tblGrid>
              <a:tr h="448758"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ACTIVITATE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TERMEN</a:t>
                      </a:r>
                      <a:endParaRPr lang="ro-RO" dirty="0"/>
                    </a:p>
                  </a:txBody>
                  <a:tcPr/>
                </a:tc>
              </a:tr>
              <a:tr h="448758">
                <a:tc>
                  <a:txBody>
                    <a:bodyPr/>
                    <a:lstStyle/>
                    <a:p>
                      <a:r>
                        <a:rPr lang="ro-RO" dirty="0" smtClean="0"/>
                        <a:t>Lansarea apelului de selecție</a:t>
                      </a:r>
                      <a:r>
                        <a:rPr lang="ro-RO" baseline="0" dirty="0" smtClean="0"/>
                        <a:t> pentru participarea cadrelor didactice în grupurile de lucru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1700" dirty="0" smtClean="0"/>
                        <a:t>5 aprilie 2016</a:t>
                      </a:r>
                      <a:endParaRPr lang="ro-RO" sz="1700" dirty="0"/>
                    </a:p>
                  </a:txBody>
                  <a:tcPr/>
                </a:tc>
              </a:tr>
              <a:tr h="448758">
                <a:tc>
                  <a:txBody>
                    <a:bodyPr/>
                    <a:lstStyle/>
                    <a:p>
                      <a:r>
                        <a:rPr lang="ro-RO" dirty="0" smtClean="0"/>
                        <a:t>Înscrierea cadrelor didactice</a:t>
                      </a:r>
                      <a:r>
                        <a:rPr lang="ro-RO" baseline="0" dirty="0" smtClean="0"/>
                        <a:t> în sistemul informatic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1700" dirty="0" smtClean="0"/>
                        <a:t>6 aprilie 2016 – 4 mai 2016</a:t>
                      </a:r>
                      <a:endParaRPr lang="ro-RO" sz="1700" dirty="0"/>
                    </a:p>
                  </a:txBody>
                  <a:tcPr/>
                </a:tc>
              </a:tr>
              <a:tr h="448758">
                <a:tc>
                  <a:txBody>
                    <a:bodyPr/>
                    <a:lstStyle/>
                    <a:p>
                      <a:r>
                        <a:rPr lang="ro-RO" dirty="0" smtClean="0"/>
                        <a:t>Selecția cadrelor didactice. Evaluarea portofoliilor.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1700" dirty="0" smtClean="0"/>
                        <a:t>5 mai 2016 – 15 mai 2016</a:t>
                      </a:r>
                      <a:endParaRPr lang="ro-RO" sz="1700" dirty="0"/>
                    </a:p>
                  </a:txBody>
                  <a:tcPr/>
                </a:tc>
              </a:tr>
              <a:tr h="448758">
                <a:tc>
                  <a:txBody>
                    <a:bodyPr/>
                    <a:lstStyle/>
                    <a:p>
                      <a:r>
                        <a:rPr lang="ro-RO" dirty="0" smtClean="0"/>
                        <a:t>Comunicarea rezultatelor</a:t>
                      </a:r>
                      <a:r>
                        <a:rPr lang="ro-RO" baseline="0" dirty="0" smtClean="0"/>
                        <a:t> selecției. Constituirea grupurilor de lucru.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1700" dirty="0" smtClean="0"/>
                        <a:t>20 mai 2016</a:t>
                      </a:r>
                      <a:endParaRPr lang="ro-RO" sz="1700" dirty="0"/>
                    </a:p>
                  </a:txBody>
                  <a:tcPr/>
                </a:tc>
              </a:tr>
              <a:tr h="448758">
                <a:tc>
                  <a:txBody>
                    <a:bodyPr/>
                    <a:lstStyle/>
                    <a:p>
                      <a:r>
                        <a:rPr lang="ro-RO" dirty="0" smtClean="0"/>
                        <a:t>Instruirea grupurilor de lucru.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1700" dirty="0" smtClean="0"/>
                        <a:t>23 mai – 27 mai 2016</a:t>
                      </a:r>
                      <a:endParaRPr lang="ro-RO" sz="1700" dirty="0"/>
                    </a:p>
                  </a:txBody>
                  <a:tcPr/>
                </a:tc>
              </a:tr>
              <a:tr h="448758">
                <a:tc>
                  <a:txBody>
                    <a:bodyPr/>
                    <a:lstStyle/>
                    <a:p>
                      <a:r>
                        <a:rPr lang="ro-RO" dirty="0" smtClean="0"/>
                        <a:t>Elaborarea de către grupurile de lucru a proiectelor de programe școlare.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1700" dirty="0" smtClean="0"/>
                        <a:t>30 mai – 31 august 2016</a:t>
                      </a:r>
                      <a:endParaRPr lang="ro-RO" sz="1700" dirty="0"/>
                    </a:p>
                  </a:txBody>
                  <a:tcPr/>
                </a:tc>
              </a:tr>
              <a:tr h="448758">
                <a:tc>
                  <a:txBody>
                    <a:bodyPr/>
                    <a:lstStyle/>
                    <a:p>
                      <a:r>
                        <a:rPr lang="ro-RO" dirty="0" smtClean="0"/>
                        <a:t>Prezentarea draft-ului programe școlare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1700" dirty="0" smtClean="0"/>
                        <a:t>1 – 2 septembrie 2016</a:t>
                      </a:r>
                      <a:endParaRPr lang="ro-RO" sz="1700" dirty="0"/>
                    </a:p>
                  </a:txBody>
                  <a:tcPr/>
                </a:tc>
              </a:tr>
              <a:tr h="448758">
                <a:tc>
                  <a:txBody>
                    <a:bodyPr/>
                    <a:lstStyle/>
                    <a:p>
                      <a:r>
                        <a:rPr lang="ro-RO" dirty="0" smtClean="0"/>
                        <a:t>Analiza / pilotarea proiectelor de programe școlare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1700" dirty="0" smtClean="0"/>
                        <a:t>Începutul anului școlar 2016-2017</a:t>
                      </a:r>
                      <a:endParaRPr lang="ro-RO" sz="1700" dirty="0"/>
                    </a:p>
                  </a:txBody>
                  <a:tcPr/>
                </a:tc>
              </a:tr>
              <a:tr h="448758">
                <a:tc>
                  <a:txBody>
                    <a:bodyPr/>
                    <a:lstStyle/>
                    <a:p>
                      <a:r>
                        <a:rPr lang="ro-RO" dirty="0" smtClean="0"/>
                        <a:t>Dezbaterea proiectelor de programe școlare</a:t>
                      </a:r>
                      <a:endParaRPr lang="ro-R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1700" dirty="0" smtClean="0"/>
                        <a:t>15 septembrie - 1 octombrie 2016</a:t>
                      </a:r>
                      <a:endParaRPr lang="ro-RO" sz="17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 presentation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re-MENCS-selectie grup" id="{31CDB181-E8CC-4237-88C2-83C05535A890}" vid="{E0A0F8C6-53C3-42C8-8464-59AF65143287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Prezentare-MENCS-selectie grup</Template>
  <TotalTime>0</TotalTime>
  <Words>223</Words>
  <Application>Microsoft Office PowerPoint</Application>
  <PresentationFormat>Custom</PresentationFormat>
  <Paragraphs>40</Paragraphs>
  <Slides>4</Slides>
  <Notes>3</Notes>
  <HiddenSlides>0</HiddenSlides>
  <MMClips>0</MMClips>
  <ScaleCrop>false</ScaleCrop>
  <HeadingPairs>
    <vt:vector size="6" baseType="variant">
      <vt:variant>
        <vt:lpstr>Fonturi utilizate</vt:lpstr>
      </vt:variant>
      <vt:variant>
        <vt:i4>5</vt:i4>
      </vt:variant>
      <vt:variant>
        <vt:lpstr>Şablon formă</vt:lpstr>
      </vt:variant>
      <vt:variant>
        <vt:i4>4</vt:i4>
      </vt:variant>
      <vt:variant>
        <vt:lpstr>Titluri diapozitive</vt:lpstr>
      </vt:variant>
      <vt:variant>
        <vt:i4>4</vt:i4>
      </vt:variant>
    </vt:vector>
  </HeadingPairs>
  <TitlesOfParts>
    <vt:vector size="13" baseType="lpstr">
      <vt:lpstr>Calibri</vt:lpstr>
      <vt:lpstr>Arial</vt:lpstr>
      <vt:lpstr>Trebuchet MS</vt:lpstr>
      <vt:lpstr>Georgia</vt:lpstr>
      <vt:lpstr>Wingdings 2</vt:lpstr>
      <vt:lpstr>Training presentation</vt:lpstr>
      <vt:lpstr>Training presentation</vt:lpstr>
      <vt:lpstr>Training presentation</vt:lpstr>
      <vt:lpstr>Training presentation</vt:lpstr>
      <vt:lpstr>Calendar selecţie grupuri de lucru </vt:lpstr>
      <vt:lpstr>Premise</vt:lpstr>
      <vt:lpstr>Selecția grupurilor de lucru pentru elaborarea curriculumului</vt:lpstr>
      <vt:lpstr>Calendarul elaborării curriculumului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Calendar selecţie grupuri de lucru </dc:title>
  <dc:creator/>
  <cp:keywords/>
  <cp:lastModifiedBy/>
  <cp:revision>2</cp:revision>
  <dcterms:created xsi:type="dcterms:W3CDTF">2016-04-04T17:09:10Z</dcterms:created>
  <dcterms:modified xsi:type="dcterms:W3CDTF">2016-04-05T15:19:23Z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TC034606049991</vt:lpwstr>
  </property>
</Properties>
</file>